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302" r:id="rId2"/>
    <p:sldId id="260" r:id="rId3"/>
    <p:sldId id="271" r:id="rId4"/>
    <p:sldId id="303" r:id="rId5"/>
    <p:sldId id="287" r:id="rId6"/>
    <p:sldId id="288" r:id="rId7"/>
    <p:sldId id="286" r:id="rId8"/>
    <p:sldId id="294" r:id="rId9"/>
    <p:sldId id="293" r:id="rId10"/>
    <p:sldId id="289" r:id="rId11"/>
    <p:sldId id="297" r:id="rId12"/>
    <p:sldId id="298" r:id="rId13"/>
    <p:sldId id="299" r:id="rId14"/>
    <p:sldId id="296" r:id="rId15"/>
    <p:sldId id="284" r:id="rId16"/>
    <p:sldId id="285" r:id="rId17"/>
    <p:sldId id="301" r:id="rId18"/>
    <p:sldId id="280" r:id="rId19"/>
    <p:sldId id="300" r:id="rId20"/>
    <p:sldId id="305" r:id="rId21"/>
    <p:sldId id="306" r:id="rId22"/>
    <p:sldId id="307" r:id="rId23"/>
    <p:sldId id="308" r:id="rId24"/>
    <p:sldId id="309" r:id="rId25"/>
    <p:sldId id="310" r:id="rId26"/>
  </p:sldIdLst>
  <p:sldSz cx="9144000" cy="6858000" type="screen4x3"/>
  <p:notesSz cx="6858000" cy="9144000"/>
  <p:defaultTextStyle>
    <a:defPPr>
      <a:defRPr lang="sr-Latn-C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48" autoAdjust="0"/>
    <p:restoredTop sz="57842" autoAdjust="0"/>
  </p:normalViewPr>
  <p:slideViewPr>
    <p:cSldViewPr>
      <p:cViewPr varScale="1">
        <p:scale>
          <a:sx n="118" d="100"/>
          <a:sy n="118" d="100"/>
        </p:scale>
        <p:origin x="-1434" y="-13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4574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r-H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F7B11A-B5D6-403D-BB42-86893795F759}" type="datetimeFigureOut">
              <a:rPr lang="hr-HR" smtClean="0"/>
              <a:t>30.11.2018.</a:t>
            </a:fld>
            <a:endParaRPr lang="hr-H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r-H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r-H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r-H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00118C-1F7B-41E4-8659-BF375BD23521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7060992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Calibri" pitchFamily="34" charset="0"/>
              <a:buChar char="–"/>
              <a:tabLst/>
              <a:defRPr/>
            </a:pPr>
            <a:r>
              <a:rPr kumimoji="0" lang="hr-HR" sz="2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</a:rPr>
              <a:t>insolacija – količina osunčanosti, mjeri se brojem sunčanih sati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Calibri" pitchFamily="34" charset="0"/>
              <a:buChar char="–"/>
              <a:tabLst/>
              <a:defRPr/>
            </a:pPr>
            <a:r>
              <a:rPr kumimoji="0" lang="hr-HR" sz="2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</a:rPr>
              <a:t>najviše sunčanih sati ima južno hrvatsko primorje – Hvar 2700 sati, Zadar 2500 sati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Calibri" pitchFamily="34" charset="0"/>
              <a:buChar char="–"/>
              <a:tabLst/>
              <a:defRPr/>
            </a:pPr>
            <a:r>
              <a:rPr kumimoji="0" lang="hr-HR" sz="2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</a:rPr>
              <a:t>sjeverno primorje ima nešto manje – Rijeka 2100 sati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Calibri" pitchFamily="34" charset="0"/>
              <a:buChar char="–"/>
              <a:tabLst/>
              <a:defRPr/>
            </a:pPr>
            <a:r>
              <a:rPr kumimoji="0" lang="hr-HR" sz="2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</a:rPr>
              <a:t>istočni dijelovi kontinentalnog dijela HR imaju više od zapadnih – Osijek 1900 sati, Zagreb – 1800 sati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Calibri" pitchFamily="34" charset="0"/>
              <a:buChar char="–"/>
              <a:tabLst/>
              <a:defRPr/>
            </a:pPr>
            <a:r>
              <a:rPr kumimoji="0" lang="hr-HR" sz="2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</a:rPr>
              <a:t>temperature rastu</a:t>
            </a:r>
            <a:r>
              <a:rPr kumimoji="0" lang="hr-HR" sz="2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</a:rPr>
              <a:t> </a:t>
            </a:r>
            <a:r>
              <a:rPr kumimoji="0" lang="hr-HR" sz="2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</a:rPr>
              <a:t>približavajući se Jadranu </a:t>
            </a:r>
            <a:r>
              <a:rPr kumimoji="0" lang="hr-HR" sz="2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</a:rPr>
              <a:t>radi sporijeg hlađenja mora od kopna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Calibri" pitchFamily="34" charset="0"/>
              <a:buChar char="–"/>
              <a:tabLst/>
              <a:defRPr/>
            </a:pPr>
            <a:r>
              <a:rPr kumimoji="0" lang="hr-HR" sz="2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</a:rPr>
              <a:t>srednje siječanjske temp: Zagreb -2 do 0 °C; Šibenik, Split i Dubrovnik – 6°C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Calibri" pitchFamily="34" charset="0"/>
              <a:buChar char="–"/>
              <a:tabLst/>
              <a:defRPr/>
            </a:pPr>
            <a:r>
              <a:rPr kumimoji="0" lang="hr-HR" sz="2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</a:rPr>
              <a:t>najniže siječanjske temp. u gorskim predjelima radi nadmorske visine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Calibri" pitchFamily="34" charset="0"/>
              <a:buChar char="–"/>
              <a:tabLst/>
              <a:defRPr/>
            </a:pPr>
            <a:r>
              <a:rPr kumimoji="0" lang="hr-HR" sz="2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</a:rPr>
              <a:t>srednje srpanjske temp: najveće na otocima, obalnom pojasu i krajnjem istoku zemlje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Calibri" pitchFamily="34" charset="0"/>
              <a:buChar char="–"/>
              <a:tabLst/>
              <a:defRPr/>
            </a:pPr>
            <a:r>
              <a:rPr kumimoji="0" lang="hr-HR" sz="2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</a:rPr>
              <a:t>u unutrašnjosti su ljeta malo hladnija nego u priobalnom području (20 do 22 °C)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Calibri" pitchFamily="34" charset="0"/>
              <a:buChar char="–"/>
              <a:tabLst/>
              <a:defRPr/>
            </a:pPr>
            <a:r>
              <a:rPr kumimoji="0" lang="hr-HR" sz="2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</a:rPr>
              <a:t>planine su i u srpnju najhladnije (opet radi nadmorske visine)</a:t>
            </a:r>
          </a:p>
          <a:p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00118C-1F7B-41E4-8659-BF375BD23521}" type="slidenum">
              <a:rPr lang="hr-HR" smtClean="0"/>
              <a:t>11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2936576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 typeface="Calibri" pitchFamily="34" charset="0"/>
              <a:buChar char="–"/>
              <a:tabLst/>
              <a:defRPr/>
            </a:pPr>
            <a:r>
              <a:rPr kumimoji="0" lang="hr-HR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</a:rPr>
              <a:t>glavninu padalina donose ciklone – </a:t>
            </a:r>
            <a:r>
              <a:rPr kumimoji="0" lang="hr-HR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</a:rPr>
              <a:t>Genovska</a:t>
            </a:r>
            <a:r>
              <a:rPr kumimoji="0" lang="hr-HR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</a:rPr>
              <a:t> i Islandska – sa juga i zapada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 typeface="Calibri" pitchFamily="34" charset="0"/>
              <a:buChar char="–"/>
              <a:tabLst/>
              <a:defRPr/>
            </a:pPr>
            <a:r>
              <a:rPr kumimoji="0" lang="hr-HR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</a:rPr>
              <a:t>planinski lanac Dinarida sprječava prodor vlage u unutrašnjost – najviše padalina dobivaju viši dijelovi planina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 typeface="Calibri" pitchFamily="34" charset="0"/>
              <a:buChar char="–"/>
              <a:tabLst/>
              <a:defRPr/>
            </a:pPr>
            <a:r>
              <a:rPr kumimoji="0" lang="hr-HR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</a:rPr>
              <a:t>količina padalina raste od obale prema planinama – Palagruža (270 mm), Hvar (700 mm), Opatija (1700 mm), Risnjak (3700 mm)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 typeface="Calibri" pitchFamily="34" charset="0"/>
              <a:buChar char="–"/>
              <a:tabLst/>
              <a:defRPr/>
            </a:pPr>
            <a:r>
              <a:rPr kumimoji="0" lang="hr-HR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</a:rPr>
              <a:t>kada pređu Dinaride, oblaci donose manje padalina Nizinskoj HR – 800 do 1000 mm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 typeface="Calibri" pitchFamily="34" charset="0"/>
              <a:buChar char="–"/>
              <a:tabLst/>
              <a:defRPr/>
            </a:pPr>
            <a:r>
              <a:rPr kumimoji="0" lang="hr-HR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</a:rPr>
              <a:t>zbog </a:t>
            </a:r>
            <a:r>
              <a:rPr kumimoji="0" lang="hr-HR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</a:rPr>
              <a:t>kontinentalnosti</a:t>
            </a:r>
            <a:r>
              <a:rPr kumimoji="0" lang="hr-HR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</a:rPr>
              <a:t> (udaljenosti od mora) istočni dijelovi primaju manje padalina – Karlovac (1100 mm), Vukovar (650 mm)</a:t>
            </a:r>
          </a:p>
          <a:p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00118C-1F7B-41E4-8659-BF375BD23521}" type="slidenum">
              <a:rPr lang="hr-HR" smtClean="0"/>
              <a:t>14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2051559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Calibri" pitchFamily="34" charset="0"/>
              <a:buChar char="–"/>
              <a:tabLst/>
              <a:defRPr/>
            </a:pPr>
            <a:r>
              <a:rPr kumimoji="0" lang="hr-HR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</a:rPr>
              <a:t>vjetar je horizontalno (vodoravno) strujanje zraka (iz područja višeg u područje nižeg tlaka zraka)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Calibri" pitchFamily="34" charset="0"/>
              <a:buChar char="–"/>
              <a:tabLst/>
              <a:defRPr/>
            </a:pPr>
            <a:r>
              <a:rPr kumimoji="0" lang="hr-HR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</a:rPr>
              <a:t>najvjetrovitiji dio Hrvatske je priobalje – </a:t>
            </a:r>
            <a:r>
              <a:rPr kumimoji="0" lang="hr-HR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</a:rPr>
              <a:t>bura, jugo i maestral</a:t>
            </a:r>
            <a:endParaRPr kumimoji="0" lang="hr-HR" sz="24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Calibri" pitchFamily="34" charset="0"/>
              <a:buChar char="–"/>
              <a:tabLst/>
              <a:defRPr/>
            </a:pPr>
            <a:r>
              <a:rPr kumimoji="0" lang="hr-HR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</a:rPr>
              <a:t>zmorac</a:t>
            </a:r>
            <a:r>
              <a:rPr kumimoji="0" lang="hr-HR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</a:rPr>
              <a:t> i </a:t>
            </a:r>
            <a:r>
              <a:rPr kumimoji="0" lang="hr-HR" sz="24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</a:rPr>
              <a:t>kopnenjak</a:t>
            </a:r>
            <a:r>
              <a:rPr kumimoji="0" lang="hr-HR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</a:rPr>
              <a:t> – pušu radi dnevnog zagrijavanja i hlađenja kopna i mora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Calibri" pitchFamily="34" charset="0"/>
              <a:buChar char="–"/>
              <a:tabLst/>
              <a:defRPr/>
            </a:pPr>
            <a:r>
              <a:rPr kumimoji="0" lang="hr-HR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</a:rPr>
              <a:t>u unutrašnjosti HR vjetrovi se zovu po stranama svijeta, a najviše pušu sjevernjak i zapadnjak</a:t>
            </a:r>
          </a:p>
          <a:p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00118C-1F7B-41E4-8659-BF375BD23521}" type="slidenum">
              <a:rPr lang="hr-HR" smtClean="0"/>
              <a:t>15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1236703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r-HR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</a:rPr>
              <a:t>Bura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r-H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</a:rPr>
              <a:t>hladan i suh vjetar koji puše iz smjera sjeveroistoka, okomito na obalu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r-H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</a:rPr>
              <a:t>nastaje prelaskom hladnog zraka preko planinske prepreke (Dinarida) 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r-H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</a:rPr>
              <a:t>zimi puše i do 160 km/h i izaziva zastoj ili prekid prometa prema otocima (trajekt ne linije i mostovi)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r-HR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</a:rPr>
              <a:t>Jugo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r-H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</a:rPr>
              <a:t>puše kao jugoistočni vjetar, donosi naoblaku, kišovito i toplo vrijeme (nakupi se vlage prilikom prelaska preko Sredozemlja)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r-H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</a:rPr>
              <a:t>ponekad donosi prašinu iz Afrike (blatne kiše)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r-H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</a:rPr>
              <a:t>stvara veće valove od bure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r-HR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</a:rPr>
              <a:t>Maestral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r-H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</a:rPr>
              <a:t>vjetar lijepog i vedrog vremena, puše u toplom dijelu godine iz smjera sjeverozapada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r-H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</a:rPr>
              <a:t>ublažava ljetne vrućine jer puše sa mora i donosi svježinu</a:t>
            </a:r>
          </a:p>
          <a:p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00118C-1F7B-41E4-8659-BF375BD23521}" type="slidenum">
              <a:rPr lang="hr-HR" smtClean="0"/>
              <a:t>16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0002590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Naslovni slaj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hr-HR" smtClean="0"/>
              <a:t>Kliknite da biste uredili stil naslova matrice</a:t>
            </a:r>
            <a:endParaRPr lang="hr-HR"/>
          </a:p>
        </p:txBody>
      </p:sp>
      <p:sp>
        <p:nvSpPr>
          <p:cNvPr id="3" name="Podnaslov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r-HR" smtClean="0"/>
              <a:t>Kliknite da biste uredili stil podnaslova matrice</a:t>
            </a:r>
            <a:endParaRPr lang="hr-HR"/>
          </a:p>
        </p:txBody>
      </p:sp>
      <p:sp>
        <p:nvSpPr>
          <p:cNvPr id="4" name="Rezervirano mjesto datum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DC1A071-2A74-455A-A49A-8BB21E4AC2F6}" type="datetimeFigureOut">
              <a:rPr lang="sr-Latn-CS" smtClean="0"/>
              <a:pPr/>
              <a:t>30.11.2018.</a:t>
            </a:fld>
            <a:endParaRPr lang="hr-HR"/>
          </a:p>
        </p:txBody>
      </p:sp>
      <p:sp>
        <p:nvSpPr>
          <p:cNvPr id="5" name="Rezervirano mjesto podnožj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hr-HR"/>
          </a:p>
        </p:txBody>
      </p:sp>
      <p:sp>
        <p:nvSpPr>
          <p:cNvPr id="6" name="Rezervirano mjesto broja slajd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FDD72BF-B849-4E00-8E72-529104776363}" type="slidenum">
              <a:rPr lang="hr-HR" smtClean="0"/>
              <a:pPr/>
              <a:t>‹#›</a:t>
            </a:fld>
            <a:endParaRPr lang="hr-H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Sadržaj s 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hr-HR" smtClean="0"/>
              <a:t>Kliknite da biste uredili stil naslova matrice</a:t>
            </a:r>
            <a:endParaRPr lang="hr-HR"/>
          </a:p>
        </p:txBody>
      </p:sp>
      <p:sp>
        <p:nvSpPr>
          <p:cNvPr id="3" name="Rezervirano mjesto sadržaja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r-HR" smtClean="0"/>
              <a:t>Kliknite da biste uredili stilove teksta matrice</a:t>
            </a:r>
          </a:p>
          <a:p>
            <a:pPr lvl="1"/>
            <a:r>
              <a:rPr lang="hr-HR" smtClean="0"/>
              <a:t>Druga razina</a:t>
            </a:r>
          </a:p>
          <a:p>
            <a:pPr lvl="2"/>
            <a:r>
              <a:rPr lang="hr-HR" smtClean="0"/>
              <a:t>Treća razina</a:t>
            </a:r>
          </a:p>
          <a:p>
            <a:pPr lvl="3"/>
            <a:r>
              <a:rPr lang="hr-HR" smtClean="0"/>
              <a:t>Četvrta razina</a:t>
            </a:r>
          </a:p>
          <a:p>
            <a:pPr lvl="4"/>
            <a:r>
              <a:rPr lang="hr-HR" smtClean="0"/>
              <a:t>Peta razina</a:t>
            </a:r>
            <a:endParaRPr lang="hr-HR"/>
          </a:p>
        </p:txBody>
      </p:sp>
      <p:sp>
        <p:nvSpPr>
          <p:cNvPr id="4" name="Rezervirano mjesto teksta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r-HR" smtClean="0"/>
              <a:t>Kliknite da biste uredili stilove teksta matrice</a:t>
            </a:r>
          </a:p>
        </p:txBody>
      </p:sp>
      <p:sp>
        <p:nvSpPr>
          <p:cNvPr id="5" name="Rezervirano mjesto datum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DC1A071-2A74-455A-A49A-8BB21E4AC2F6}" type="datetimeFigureOut">
              <a:rPr lang="sr-Latn-CS" smtClean="0"/>
              <a:pPr/>
              <a:t>30.11.2018.</a:t>
            </a:fld>
            <a:endParaRPr lang="hr-HR"/>
          </a:p>
        </p:txBody>
      </p:sp>
      <p:sp>
        <p:nvSpPr>
          <p:cNvPr id="6" name="Rezervirano mjesto podnožj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hr-HR"/>
          </a:p>
        </p:txBody>
      </p:sp>
      <p:sp>
        <p:nvSpPr>
          <p:cNvPr id="7" name="Rezervirano mjesto broja slajd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FDD72BF-B849-4E00-8E72-529104776363}" type="slidenum">
              <a:rPr lang="hr-HR" smtClean="0"/>
              <a:pPr/>
              <a:t>‹#›</a:t>
            </a:fld>
            <a:endParaRPr lang="hr-H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Slika s 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hr-HR" smtClean="0"/>
              <a:t>Kliknite da biste uredili stil naslova matrice</a:t>
            </a:r>
            <a:endParaRPr lang="hr-HR"/>
          </a:p>
        </p:txBody>
      </p:sp>
      <p:sp>
        <p:nvSpPr>
          <p:cNvPr id="3" name="Rezervirano mjesto slik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r-HR"/>
          </a:p>
        </p:txBody>
      </p:sp>
      <p:sp>
        <p:nvSpPr>
          <p:cNvPr id="4" name="Rezervirano mjesto teksta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r-HR" smtClean="0"/>
              <a:t>Kliknite da biste uredili stilove teksta matrice</a:t>
            </a:r>
          </a:p>
        </p:txBody>
      </p:sp>
      <p:sp>
        <p:nvSpPr>
          <p:cNvPr id="5" name="Rezervirano mjesto datum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DC1A071-2A74-455A-A49A-8BB21E4AC2F6}" type="datetimeFigureOut">
              <a:rPr lang="sr-Latn-CS" smtClean="0"/>
              <a:pPr/>
              <a:t>30.11.2018.</a:t>
            </a:fld>
            <a:endParaRPr lang="hr-HR"/>
          </a:p>
        </p:txBody>
      </p:sp>
      <p:sp>
        <p:nvSpPr>
          <p:cNvPr id="6" name="Rezervirano mjesto podnožj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hr-HR"/>
          </a:p>
        </p:txBody>
      </p:sp>
      <p:sp>
        <p:nvSpPr>
          <p:cNvPr id="7" name="Rezervirano mjesto broja slajd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FDD72BF-B849-4E00-8E72-529104776363}" type="slidenum">
              <a:rPr lang="hr-HR" smtClean="0"/>
              <a:pPr/>
              <a:t>‹#›</a:t>
            </a:fld>
            <a:endParaRPr lang="hr-HR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slov i okomit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smtClean="0"/>
              <a:t>Kliknite da biste uredili stil naslova matrice</a:t>
            </a:r>
            <a:endParaRPr lang="hr-HR"/>
          </a:p>
        </p:txBody>
      </p:sp>
      <p:sp>
        <p:nvSpPr>
          <p:cNvPr id="3" name="Rezervirano mjesto okomitog teksta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r-HR" smtClean="0"/>
              <a:t>Kliknite da biste uredili stilove teksta matrice</a:t>
            </a:r>
          </a:p>
          <a:p>
            <a:pPr lvl="1"/>
            <a:r>
              <a:rPr lang="hr-HR" smtClean="0"/>
              <a:t>Druga razina</a:t>
            </a:r>
          </a:p>
          <a:p>
            <a:pPr lvl="2"/>
            <a:r>
              <a:rPr lang="hr-HR" smtClean="0"/>
              <a:t>Treća razina</a:t>
            </a:r>
          </a:p>
          <a:p>
            <a:pPr lvl="3"/>
            <a:r>
              <a:rPr lang="hr-HR" smtClean="0"/>
              <a:t>Četvrta razina</a:t>
            </a:r>
          </a:p>
          <a:p>
            <a:pPr lvl="4"/>
            <a:r>
              <a:rPr lang="hr-HR" smtClean="0"/>
              <a:t>Peta razina</a:t>
            </a:r>
            <a:endParaRPr lang="hr-HR"/>
          </a:p>
        </p:txBody>
      </p:sp>
      <p:sp>
        <p:nvSpPr>
          <p:cNvPr id="4" name="Rezervirano mjesto datum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DC1A071-2A74-455A-A49A-8BB21E4AC2F6}" type="datetimeFigureOut">
              <a:rPr lang="sr-Latn-CS" smtClean="0"/>
              <a:pPr/>
              <a:t>30.11.2018.</a:t>
            </a:fld>
            <a:endParaRPr lang="hr-HR"/>
          </a:p>
        </p:txBody>
      </p:sp>
      <p:sp>
        <p:nvSpPr>
          <p:cNvPr id="5" name="Rezervirano mjesto podnožj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hr-HR"/>
          </a:p>
        </p:txBody>
      </p:sp>
      <p:sp>
        <p:nvSpPr>
          <p:cNvPr id="6" name="Rezervirano mjesto broja slajd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FDD72BF-B849-4E00-8E72-529104776363}" type="slidenum">
              <a:rPr lang="hr-HR" smtClean="0"/>
              <a:pPr/>
              <a:t>‹#›</a:t>
            </a:fld>
            <a:endParaRPr lang="hr-HR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Okomiti naslov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komiti naslov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hr-HR" smtClean="0"/>
              <a:t>Kliknite da biste uredili stil naslova matrice</a:t>
            </a:r>
            <a:endParaRPr lang="hr-HR"/>
          </a:p>
        </p:txBody>
      </p:sp>
      <p:sp>
        <p:nvSpPr>
          <p:cNvPr id="3" name="Rezervirano mjesto okomitog teksta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hr-HR" smtClean="0"/>
              <a:t>Kliknite da biste uredili stilove teksta matrice</a:t>
            </a:r>
          </a:p>
          <a:p>
            <a:pPr lvl="1"/>
            <a:r>
              <a:rPr lang="hr-HR" smtClean="0"/>
              <a:t>Druga razina</a:t>
            </a:r>
          </a:p>
          <a:p>
            <a:pPr lvl="2"/>
            <a:r>
              <a:rPr lang="hr-HR" smtClean="0"/>
              <a:t>Treća razina</a:t>
            </a:r>
          </a:p>
          <a:p>
            <a:pPr lvl="3"/>
            <a:r>
              <a:rPr lang="hr-HR" smtClean="0"/>
              <a:t>Četvrta razina</a:t>
            </a:r>
          </a:p>
          <a:p>
            <a:pPr lvl="4"/>
            <a:r>
              <a:rPr lang="hr-HR" smtClean="0"/>
              <a:t>Peta razina</a:t>
            </a:r>
            <a:endParaRPr lang="hr-HR"/>
          </a:p>
        </p:txBody>
      </p:sp>
      <p:sp>
        <p:nvSpPr>
          <p:cNvPr id="4" name="Rezervirano mjesto datum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DC1A071-2A74-455A-A49A-8BB21E4AC2F6}" type="datetimeFigureOut">
              <a:rPr lang="sr-Latn-CS" smtClean="0"/>
              <a:pPr/>
              <a:t>30.11.2018.</a:t>
            </a:fld>
            <a:endParaRPr lang="hr-HR"/>
          </a:p>
        </p:txBody>
      </p:sp>
      <p:sp>
        <p:nvSpPr>
          <p:cNvPr id="5" name="Rezervirano mjesto podnožj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hr-HR"/>
          </a:p>
        </p:txBody>
      </p:sp>
      <p:sp>
        <p:nvSpPr>
          <p:cNvPr id="6" name="Rezervirano mjesto broja slajd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FDD72BF-B849-4E00-8E72-529104776363}" type="slidenum">
              <a:rPr lang="hr-HR" smtClean="0"/>
              <a:pPr/>
              <a:t>‹#›</a:t>
            </a:fld>
            <a:endParaRPr lang="hr-H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slov i sadrža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 hasCustomPrompt="1"/>
          </p:nvPr>
        </p:nvSpPr>
        <p:spPr>
          <a:xfrm>
            <a:off x="142844" y="142852"/>
            <a:ext cx="8858312" cy="642942"/>
          </a:xfrm>
        </p:spPr>
        <p:txBody>
          <a:bodyPr>
            <a:noAutofit/>
          </a:bodyPr>
          <a:lstStyle>
            <a:lvl1pPr algn="l">
              <a:defRPr sz="4000"/>
            </a:lvl1pPr>
          </a:lstStyle>
          <a:p>
            <a:r>
              <a:rPr lang="hr-HR" dirty="0" smtClean="0"/>
              <a:t>Naslov</a:t>
            </a:r>
            <a:endParaRPr lang="hr-HR" dirty="0"/>
          </a:p>
        </p:txBody>
      </p:sp>
      <p:sp>
        <p:nvSpPr>
          <p:cNvPr id="3" name="Rezervirano mjesto sadržaja 2"/>
          <p:cNvSpPr>
            <a:spLocks noGrp="1"/>
          </p:cNvSpPr>
          <p:nvPr>
            <p:ph idx="1"/>
          </p:nvPr>
        </p:nvSpPr>
        <p:spPr>
          <a:xfrm>
            <a:off x="214282" y="1000108"/>
            <a:ext cx="8786874" cy="5643602"/>
          </a:xfrm>
        </p:spPr>
        <p:txBody>
          <a:bodyPr/>
          <a:lstStyle>
            <a:lvl1pPr>
              <a:buFont typeface="Calibri" pitchFamily="34" charset="0"/>
              <a:buChar char="–"/>
              <a:defRPr/>
            </a:lvl1pPr>
            <a:lvl2pPr>
              <a:buFont typeface="Calibri" pitchFamily="34" charset="0"/>
              <a:buChar char="–"/>
              <a:defRPr/>
            </a:lvl2pPr>
            <a:lvl3pPr>
              <a:buFont typeface="Calibri" pitchFamily="34" charset="0"/>
              <a:buChar char="–"/>
              <a:defRPr/>
            </a:lvl3pPr>
            <a:lvl4pPr>
              <a:buFont typeface="Calibri" pitchFamily="34" charset="0"/>
              <a:buChar char="–"/>
              <a:defRPr/>
            </a:lvl4pPr>
            <a:lvl5pPr>
              <a:buFont typeface="Calibri" pitchFamily="34" charset="0"/>
              <a:buChar char="–"/>
              <a:defRPr/>
            </a:lvl5pPr>
          </a:lstStyle>
          <a:p>
            <a:pPr lvl="0"/>
            <a:r>
              <a:rPr lang="hr-HR" dirty="0" smtClean="0"/>
              <a:t>Kliknite da biste uredili stilove teksta matrice</a:t>
            </a:r>
          </a:p>
          <a:p>
            <a:pPr lvl="1"/>
            <a:r>
              <a:rPr lang="hr-HR" dirty="0" smtClean="0"/>
              <a:t>Druga razina</a:t>
            </a:r>
          </a:p>
          <a:p>
            <a:pPr lvl="2"/>
            <a:r>
              <a:rPr lang="hr-HR" dirty="0" smtClean="0"/>
              <a:t>Treća razina</a:t>
            </a:r>
          </a:p>
          <a:p>
            <a:pPr lvl="3"/>
            <a:r>
              <a:rPr lang="hr-HR" dirty="0" smtClean="0"/>
              <a:t>Četvrta razina</a:t>
            </a:r>
          </a:p>
          <a:p>
            <a:pPr lvl="4"/>
            <a:r>
              <a:rPr lang="hr-HR" dirty="0" smtClean="0"/>
              <a:t>Peta razina</a:t>
            </a:r>
            <a:endParaRPr lang="hr-HR" dirty="0"/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179512" y="836712"/>
            <a:ext cx="878497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Naslov i sadrža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Naslov 1"/>
          <p:cNvSpPr>
            <a:spLocks noGrp="1"/>
          </p:cNvSpPr>
          <p:nvPr>
            <p:ph type="title" hasCustomPrompt="1"/>
          </p:nvPr>
        </p:nvSpPr>
        <p:spPr>
          <a:xfrm>
            <a:off x="142844" y="44624"/>
            <a:ext cx="8858312" cy="576064"/>
          </a:xfrm>
        </p:spPr>
        <p:txBody>
          <a:bodyPr>
            <a:noAutofit/>
          </a:bodyPr>
          <a:lstStyle>
            <a:lvl1pPr algn="l">
              <a:defRPr sz="3600"/>
            </a:lvl1pPr>
          </a:lstStyle>
          <a:p>
            <a:r>
              <a:rPr lang="hr-HR" dirty="0" smtClean="0"/>
              <a:t>Naslov</a:t>
            </a:r>
            <a:endParaRPr lang="hr-HR" dirty="0"/>
          </a:p>
        </p:txBody>
      </p:sp>
      <p:sp>
        <p:nvSpPr>
          <p:cNvPr id="8" name="Rezervirano mjesto sadržaja 2"/>
          <p:cNvSpPr>
            <a:spLocks noGrp="1"/>
          </p:cNvSpPr>
          <p:nvPr>
            <p:ph idx="1"/>
          </p:nvPr>
        </p:nvSpPr>
        <p:spPr>
          <a:xfrm>
            <a:off x="179512" y="692696"/>
            <a:ext cx="8783078" cy="5951014"/>
          </a:xfrm>
        </p:spPr>
        <p:txBody>
          <a:bodyPr/>
          <a:lstStyle>
            <a:lvl1pPr>
              <a:buFont typeface="Calibri" pitchFamily="34" charset="0"/>
              <a:buChar char="–"/>
              <a:defRPr/>
            </a:lvl1pPr>
            <a:lvl2pPr>
              <a:buFont typeface="Calibri" pitchFamily="34" charset="0"/>
              <a:buChar char="–"/>
              <a:defRPr/>
            </a:lvl2pPr>
            <a:lvl3pPr>
              <a:buFont typeface="Calibri" pitchFamily="34" charset="0"/>
              <a:buChar char="–"/>
              <a:defRPr/>
            </a:lvl3pPr>
            <a:lvl4pPr>
              <a:buFont typeface="Calibri" pitchFamily="34" charset="0"/>
              <a:buChar char="–"/>
              <a:defRPr/>
            </a:lvl4pPr>
            <a:lvl5pPr>
              <a:buFont typeface="Calibri" pitchFamily="34" charset="0"/>
              <a:buChar char="–"/>
              <a:defRPr/>
            </a:lvl5pPr>
          </a:lstStyle>
          <a:p>
            <a:pPr lvl="0"/>
            <a:r>
              <a:rPr lang="hr-HR" dirty="0" smtClean="0"/>
              <a:t>Kliknite da biste uredili stilove teksta matrice</a:t>
            </a:r>
          </a:p>
          <a:p>
            <a:pPr lvl="1"/>
            <a:r>
              <a:rPr lang="hr-HR" dirty="0" smtClean="0"/>
              <a:t>Druga razina</a:t>
            </a:r>
          </a:p>
          <a:p>
            <a:pPr lvl="2"/>
            <a:r>
              <a:rPr lang="hr-HR" dirty="0" smtClean="0"/>
              <a:t>Treća razina</a:t>
            </a:r>
          </a:p>
          <a:p>
            <a:pPr lvl="3"/>
            <a:r>
              <a:rPr lang="hr-HR" dirty="0" smtClean="0"/>
              <a:t>Četvrta razina</a:t>
            </a:r>
          </a:p>
          <a:p>
            <a:pPr lvl="4"/>
            <a:r>
              <a:rPr lang="hr-HR" dirty="0" smtClean="0"/>
              <a:t>Peta razina</a:t>
            </a:r>
            <a:endParaRPr lang="hr-HR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79512" y="548680"/>
            <a:ext cx="878497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9549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Naslov i sadrža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 hasCustomPrompt="1"/>
          </p:nvPr>
        </p:nvSpPr>
        <p:spPr>
          <a:xfrm>
            <a:off x="142844" y="-22254"/>
            <a:ext cx="8858312" cy="642942"/>
          </a:xfrm>
        </p:spPr>
        <p:txBody>
          <a:bodyPr>
            <a:noAutofit/>
          </a:bodyPr>
          <a:lstStyle>
            <a:lvl1pPr algn="l">
              <a:defRPr sz="3600"/>
            </a:lvl1pPr>
          </a:lstStyle>
          <a:p>
            <a:r>
              <a:rPr lang="hr-HR" dirty="0" smtClean="0"/>
              <a:t>Naslov</a:t>
            </a:r>
            <a:endParaRPr lang="hr-HR" dirty="0"/>
          </a:p>
        </p:txBody>
      </p:sp>
      <p:sp>
        <p:nvSpPr>
          <p:cNvPr id="3" name="Rezervirano mjesto sadržaja 2"/>
          <p:cNvSpPr>
            <a:spLocks noGrp="1"/>
          </p:cNvSpPr>
          <p:nvPr>
            <p:ph idx="1"/>
          </p:nvPr>
        </p:nvSpPr>
        <p:spPr>
          <a:xfrm>
            <a:off x="0" y="659795"/>
            <a:ext cx="9144000" cy="6297597"/>
          </a:xfrm>
        </p:spPr>
        <p:txBody>
          <a:bodyPr>
            <a:normAutofit/>
          </a:bodyPr>
          <a:lstStyle>
            <a:lvl1pPr>
              <a:buFont typeface="Calibri" pitchFamily="34" charset="0"/>
              <a:buChar char="–"/>
              <a:defRPr sz="2800"/>
            </a:lvl1pPr>
            <a:lvl2pPr>
              <a:buFont typeface="Calibri" pitchFamily="34" charset="0"/>
              <a:buChar char="–"/>
              <a:defRPr sz="2400"/>
            </a:lvl2pPr>
            <a:lvl3pPr>
              <a:buFont typeface="Calibri" pitchFamily="34" charset="0"/>
              <a:buChar char="–"/>
              <a:defRPr sz="2000"/>
            </a:lvl3pPr>
            <a:lvl4pPr>
              <a:buFont typeface="Calibri" pitchFamily="34" charset="0"/>
              <a:buChar char="–"/>
              <a:defRPr sz="1800"/>
            </a:lvl4pPr>
            <a:lvl5pPr>
              <a:buFont typeface="Calibri" pitchFamily="34" charset="0"/>
              <a:buChar char="–"/>
              <a:defRPr sz="1800"/>
            </a:lvl5pPr>
          </a:lstStyle>
          <a:p>
            <a:pPr lvl="0"/>
            <a:r>
              <a:rPr lang="hr-HR" dirty="0" smtClean="0"/>
              <a:t>Kliknite da biste uredili stilove teksta matrice</a:t>
            </a:r>
          </a:p>
          <a:p>
            <a:pPr lvl="1"/>
            <a:r>
              <a:rPr lang="hr-HR" dirty="0" smtClean="0"/>
              <a:t>Druga razina</a:t>
            </a:r>
          </a:p>
          <a:p>
            <a:pPr lvl="2"/>
            <a:r>
              <a:rPr lang="hr-HR" dirty="0" smtClean="0"/>
              <a:t>Treća razina</a:t>
            </a:r>
          </a:p>
          <a:p>
            <a:pPr lvl="3"/>
            <a:r>
              <a:rPr lang="hr-HR" dirty="0" smtClean="0"/>
              <a:t>Četvrta razina</a:t>
            </a:r>
          </a:p>
          <a:p>
            <a:pPr lvl="4"/>
            <a:r>
              <a:rPr lang="hr-HR" dirty="0" smtClean="0"/>
              <a:t>Peta razina</a:t>
            </a:r>
            <a:endParaRPr lang="hr-HR" dirty="0"/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179512" y="564429"/>
            <a:ext cx="878497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2961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aglavlje odjelj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hr-HR" smtClean="0"/>
              <a:t>Kliknite da biste uredili stil naslova matrice</a:t>
            </a:r>
            <a:endParaRPr lang="hr-HR"/>
          </a:p>
        </p:txBody>
      </p:sp>
      <p:sp>
        <p:nvSpPr>
          <p:cNvPr id="3" name="Rezervirano mjesto teksta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r-HR" smtClean="0"/>
              <a:t>Kliknite da biste uredili stilove teksta matrice</a:t>
            </a:r>
          </a:p>
        </p:txBody>
      </p:sp>
      <p:sp>
        <p:nvSpPr>
          <p:cNvPr id="4" name="Rezervirano mjesto datum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DC1A071-2A74-455A-A49A-8BB21E4AC2F6}" type="datetimeFigureOut">
              <a:rPr lang="sr-Latn-CS" smtClean="0"/>
              <a:pPr/>
              <a:t>30.11.2018.</a:t>
            </a:fld>
            <a:endParaRPr lang="hr-HR"/>
          </a:p>
        </p:txBody>
      </p:sp>
      <p:sp>
        <p:nvSpPr>
          <p:cNvPr id="5" name="Rezervirano mjesto podnožj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hr-HR"/>
          </a:p>
        </p:txBody>
      </p:sp>
      <p:sp>
        <p:nvSpPr>
          <p:cNvPr id="6" name="Rezervirano mjesto broja slajd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FDD72BF-B849-4E00-8E72-529104776363}" type="slidenum">
              <a:rPr lang="hr-HR" smtClean="0"/>
              <a:pPr/>
              <a:t>‹#›</a:t>
            </a:fld>
            <a:endParaRPr lang="hr-H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sadržaj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smtClean="0"/>
              <a:t>Kliknite da biste uredili stil naslova matrice</a:t>
            </a:r>
            <a:endParaRPr lang="hr-HR"/>
          </a:p>
        </p:txBody>
      </p:sp>
      <p:sp>
        <p:nvSpPr>
          <p:cNvPr id="3" name="Rezervirano mjesto sadržaja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hr-HR" smtClean="0"/>
              <a:t>Kliknite da biste uredili stilove teksta matrice</a:t>
            </a:r>
          </a:p>
          <a:p>
            <a:pPr lvl="1"/>
            <a:r>
              <a:rPr lang="hr-HR" smtClean="0"/>
              <a:t>Druga razina</a:t>
            </a:r>
          </a:p>
          <a:p>
            <a:pPr lvl="2"/>
            <a:r>
              <a:rPr lang="hr-HR" smtClean="0"/>
              <a:t>Treća razina</a:t>
            </a:r>
          </a:p>
          <a:p>
            <a:pPr lvl="3"/>
            <a:r>
              <a:rPr lang="hr-HR" smtClean="0"/>
              <a:t>Četvrta razina</a:t>
            </a:r>
          </a:p>
          <a:p>
            <a:pPr lvl="4"/>
            <a:r>
              <a:rPr lang="hr-HR" smtClean="0"/>
              <a:t>Peta razina</a:t>
            </a:r>
            <a:endParaRPr lang="hr-HR"/>
          </a:p>
        </p:txBody>
      </p:sp>
      <p:sp>
        <p:nvSpPr>
          <p:cNvPr id="4" name="Rezervirano mjesto sadržaja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hr-HR" smtClean="0"/>
              <a:t>Kliknite da biste uredili stilove teksta matrice</a:t>
            </a:r>
          </a:p>
          <a:p>
            <a:pPr lvl="1"/>
            <a:r>
              <a:rPr lang="hr-HR" smtClean="0"/>
              <a:t>Druga razina</a:t>
            </a:r>
          </a:p>
          <a:p>
            <a:pPr lvl="2"/>
            <a:r>
              <a:rPr lang="hr-HR" smtClean="0"/>
              <a:t>Treća razina</a:t>
            </a:r>
          </a:p>
          <a:p>
            <a:pPr lvl="3"/>
            <a:r>
              <a:rPr lang="hr-HR" smtClean="0"/>
              <a:t>Četvrta razina</a:t>
            </a:r>
          </a:p>
          <a:p>
            <a:pPr lvl="4"/>
            <a:r>
              <a:rPr lang="hr-HR" smtClean="0"/>
              <a:t>Peta razina</a:t>
            </a:r>
            <a:endParaRPr lang="hr-HR"/>
          </a:p>
        </p:txBody>
      </p:sp>
      <p:sp>
        <p:nvSpPr>
          <p:cNvPr id="5" name="Rezervirano mjesto datum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DC1A071-2A74-455A-A49A-8BB21E4AC2F6}" type="datetimeFigureOut">
              <a:rPr lang="sr-Latn-CS" smtClean="0"/>
              <a:pPr/>
              <a:t>30.11.2018.</a:t>
            </a:fld>
            <a:endParaRPr lang="hr-HR"/>
          </a:p>
        </p:txBody>
      </p:sp>
      <p:sp>
        <p:nvSpPr>
          <p:cNvPr id="6" name="Rezervirano mjesto podnožj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hr-HR"/>
          </a:p>
        </p:txBody>
      </p:sp>
      <p:sp>
        <p:nvSpPr>
          <p:cNvPr id="7" name="Rezervirano mjesto broja slajd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FDD72BF-B849-4E00-8E72-529104776363}" type="slidenum">
              <a:rPr lang="hr-HR" smtClean="0"/>
              <a:pPr/>
              <a:t>‹#›</a:t>
            </a:fld>
            <a:endParaRPr lang="hr-H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Usporedb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r-HR" smtClean="0"/>
              <a:t>Kliknite da biste uredili stil naslova matrice</a:t>
            </a:r>
            <a:endParaRPr lang="hr-HR"/>
          </a:p>
        </p:txBody>
      </p:sp>
      <p:sp>
        <p:nvSpPr>
          <p:cNvPr id="3" name="Rezervirano mjesto teksta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r-HR" smtClean="0"/>
              <a:t>Kliknite da biste uredili stilove teksta matrice</a:t>
            </a:r>
          </a:p>
        </p:txBody>
      </p:sp>
      <p:sp>
        <p:nvSpPr>
          <p:cNvPr id="4" name="Rezervirano mjesto sadržaja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hr-HR" smtClean="0"/>
              <a:t>Kliknite da biste uredili stilove teksta matrice</a:t>
            </a:r>
          </a:p>
          <a:p>
            <a:pPr lvl="1"/>
            <a:r>
              <a:rPr lang="hr-HR" smtClean="0"/>
              <a:t>Druga razina</a:t>
            </a:r>
          </a:p>
          <a:p>
            <a:pPr lvl="2"/>
            <a:r>
              <a:rPr lang="hr-HR" smtClean="0"/>
              <a:t>Treća razina</a:t>
            </a:r>
          </a:p>
          <a:p>
            <a:pPr lvl="3"/>
            <a:r>
              <a:rPr lang="hr-HR" smtClean="0"/>
              <a:t>Četvrta razina</a:t>
            </a:r>
          </a:p>
          <a:p>
            <a:pPr lvl="4"/>
            <a:r>
              <a:rPr lang="hr-HR" smtClean="0"/>
              <a:t>Peta razina</a:t>
            </a:r>
            <a:endParaRPr lang="hr-HR"/>
          </a:p>
        </p:txBody>
      </p:sp>
      <p:sp>
        <p:nvSpPr>
          <p:cNvPr id="5" name="Rezervirano mjesto teksta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r-HR" smtClean="0"/>
              <a:t>Kliknite da biste uredili stilove teksta matrice</a:t>
            </a:r>
          </a:p>
        </p:txBody>
      </p:sp>
      <p:sp>
        <p:nvSpPr>
          <p:cNvPr id="6" name="Rezervirano mjesto sadržaja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hr-HR" smtClean="0"/>
              <a:t>Kliknite da biste uredili stilove teksta matrice</a:t>
            </a:r>
          </a:p>
          <a:p>
            <a:pPr lvl="1"/>
            <a:r>
              <a:rPr lang="hr-HR" smtClean="0"/>
              <a:t>Druga razina</a:t>
            </a:r>
          </a:p>
          <a:p>
            <a:pPr lvl="2"/>
            <a:r>
              <a:rPr lang="hr-HR" smtClean="0"/>
              <a:t>Treća razina</a:t>
            </a:r>
          </a:p>
          <a:p>
            <a:pPr lvl="3"/>
            <a:r>
              <a:rPr lang="hr-HR" smtClean="0"/>
              <a:t>Četvrta razina</a:t>
            </a:r>
          </a:p>
          <a:p>
            <a:pPr lvl="4"/>
            <a:r>
              <a:rPr lang="hr-HR" smtClean="0"/>
              <a:t>Peta razina</a:t>
            </a:r>
            <a:endParaRPr lang="hr-HR"/>
          </a:p>
        </p:txBody>
      </p:sp>
      <p:sp>
        <p:nvSpPr>
          <p:cNvPr id="7" name="Rezervirano mjesto datuma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DC1A071-2A74-455A-A49A-8BB21E4AC2F6}" type="datetimeFigureOut">
              <a:rPr lang="sr-Latn-CS" smtClean="0"/>
              <a:pPr/>
              <a:t>30.11.2018.</a:t>
            </a:fld>
            <a:endParaRPr lang="hr-HR"/>
          </a:p>
        </p:txBody>
      </p:sp>
      <p:sp>
        <p:nvSpPr>
          <p:cNvPr id="8" name="Rezervirano mjesto podnožja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hr-HR"/>
          </a:p>
        </p:txBody>
      </p:sp>
      <p:sp>
        <p:nvSpPr>
          <p:cNvPr id="9" name="Rezervirano mjesto broja slajda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FDD72BF-B849-4E00-8E72-529104776363}" type="slidenum">
              <a:rPr lang="hr-HR" smtClean="0"/>
              <a:pPr/>
              <a:t>‹#›</a:t>
            </a:fld>
            <a:endParaRPr lang="hr-H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amo naslo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smtClean="0"/>
              <a:t>Kliknite da biste uredili stil naslova matrice</a:t>
            </a:r>
            <a:endParaRPr lang="hr-HR"/>
          </a:p>
        </p:txBody>
      </p:sp>
      <p:sp>
        <p:nvSpPr>
          <p:cNvPr id="3" name="Rezervirano mjesto datuma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DC1A071-2A74-455A-A49A-8BB21E4AC2F6}" type="datetimeFigureOut">
              <a:rPr lang="sr-Latn-CS" smtClean="0"/>
              <a:pPr/>
              <a:t>30.11.2018.</a:t>
            </a:fld>
            <a:endParaRPr lang="hr-HR"/>
          </a:p>
        </p:txBody>
      </p:sp>
      <p:sp>
        <p:nvSpPr>
          <p:cNvPr id="4" name="Rezervirano mjesto podnožja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hr-HR"/>
          </a:p>
        </p:txBody>
      </p:sp>
      <p:sp>
        <p:nvSpPr>
          <p:cNvPr id="5" name="Rezervirano mjesto broja slajda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FDD72BF-B849-4E00-8E72-529104776363}" type="slidenum">
              <a:rPr lang="hr-HR" smtClean="0"/>
              <a:pPr/>
              <a:t>‹#›</a:t>
            </a:fld>
            <a:endParaRPr lang="hr-H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azn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zervirano mjesto datuma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DC1A071-2A74-455A-A49A-8BB21E4AC2F6}" type="datetimeFigureOut">
              <a:rPr lang="sr-Latn-CS" smtClean="0"/>
              <a:pPr/>
              <a:t>30.11.2018.</a:t>
            </a:fld>
            <a:endParaRPr lang="hr-HR"/>
          </a:p>
        </p:txBody>
      </p:sp>
      <p:sp>
        <p:nvSpPr>
          <p:cNvPr id="3" name="Rezervirano mjesto podnožja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hr-HR"/>
          </a:p>
        </p:txBody>
      </p:sp>
      <p:sp>
        <p:nvSpPr>
          <p:cNvPr id="4" name="Rezervirano mjesto broja slajda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FDD72BF-B849-4E00-8E72-529104776363}" type="slidenum">
              <a:rPr lang="hr-HR" smtClean="0"/>
              <a:pPr/>
              <a:t>‹#›</a:t>
            </a:fld>
            <a:endParaRPr lang="hr-H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zervirano mjesto naslova 1"/>
          <p:cNvSpPr>
            <a:spLocks noGrp="1"/>
          </p:cNvSpPr>
          <p:nvPr>
            <p:ph type="title"/>
          </p:nvPr>
        </p:nvSpPr>
        <p:spPr>
          <a:xfrm>
            <a:off x="71406" y="142852"/>
            <a:ext cx="9072594" cy="6429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r-HR" dirty="0" smtClean="0"/>
              <a:t>Kliknite da biste uredili stil naslova matrice</a:t>
            </a:r>
            <a:endParaRPr lang="hr-HR" dirty="0"/>
          </a:p>
        </p:txBody>
      </p:sp>
      <p:sp>
        <p:nvSpPr>
          <p:cNvPr id="3" name="Rezervirano mjesto teksta 2"/>
          <p:cNvSpPr>
            <a:spLocks noGrp="1"/>
          </p:cNvSpPr>
          <p:nvPr>
            <p:ph type="body" idx="1"/>
          </p:nvPr>
        </p:nvSpPr>
        <p:spPr>
          <a:xfrm>
            <a:off x="71438" y="1000108"/>
            <a:ext cx="9001156" cy="56864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r-HR" dirty="0" smtClean="0"/>
              <a:t>Kliknite da biste uredili stilove teksta matrice</a:t>
            </a:r>
          </a:p>
          <a:p>
            <a:pPr lvl="1"/>
            <a:r>
              <a:rPr lang="hr-HR" dirty="0" smtClean="0"/>
              <a:t>Druga razina</a:t>
            </a:r>
          </a:p>
          <a:p>
            <a:pPr lvl="2"/>
            <a:r>
              <a:rPr lang="hr-HR" dirty="0" smtClean="0"/>
              <a:t>Treća razina</a:t>
            </a:r>
          </a:p>
          <a:p>
            <a:pPr lvl="3"/>
            <a:r>
              <a:rPr lang="hr-HR" dirty="0" smtClean="0"/>
              <a:t>Četvrta razina</a:t>
            </a:r>
          </a:p>
          <a:p>
            <a:pPr lvl="4"/>
            <a:r>
              <a:rPr lang="hr-HR" dirty="0" smtClean="0"/>
              <a:t>Peta razina</a:t>
            </a:r>
            <a:endParaRPr lang="hr-HR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1" r:id="rId3"/>
    <p:sldLayoutId id="214748366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txStyles>
    <p:titleStyle>
      <a:lvl1pPr algn="l" defTabSz="914400" rtl="0" eaLnBrk="1" latinLnBrk="0" hangingPunct="1"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Calibri" pitchFamily="34" charset="0"/>
        <a:buChar char="–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Calibri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Calibri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Calibri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Calibri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r-Latn-C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17.png"/><Relationship Id="rId7" Type="http://schemas.openxmlformats.org/officeDocument/2006/relationships/image" Target="../media/image1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microsoft.com/office/2007/relationships/hdphoto" Target="../media/hdphoto3.wdp"/><Relationship Id="rId5" Type="http://schemas.openxmlformats.org/officeDocument/2006/relationships/image" Target="../media/image18.png"/><Relationship Id="rId10" Type="http://schemas.microsoft.com/office/2007/relationships/hdphoto" Target="../media/hdphoto5.wdp"/><Relationship Id="rId4" Type="http://schemas.microsoft.com/office/2007/relationships/hdphoto" Target="../media/hdphoto2.wdp"/><Relationship Id="rId9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hdphoto" Target="../media/hdphoto8.wdp"/><Relationship Id="rId3" Type="http://schemas.openxmlformats.org/officeDocument/2006/relationships/image" Target="../media/image21.png"/><Relationship Id="rId7" Type="http://schemas.openxmlformats.org/officeDocument/2006/relationships/image" Target="../media/image2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microsoft.com/office/2007/relationships/hdphoto" Target="../media/hdphoto7.wdp"/><Relationship Id="rId5" Type="http://schemas.openxmlformats.org/officeDocument/2006/relationships/image" Target="../media/image22.png"/><Relationship Id="rId4" Type="http://schemas.microsoft.com/office/2007/relationships/hdphoto" Target="../media/hdphoto6.wdp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5" Type="http://schemas.microsoft.com/office/2007/relationships/hdphoto" Target="../media/hdphoto10.wdp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Relationship Id="rId5" Type="http://schemas.microsoft.com/office/2007/relationships/hdphoto" Target="../media/hdphoto12.wdp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7" Type="http://schemas.microsoft.com/office/2007/relationships/hdphoto" Target="../media/hdphoto15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0.png"/><Relationship Id="rId5" Type="http://schemas.microsoft.com/office/2007/relationships/hdphoto" Target="../media/hdphoto14.wdp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http://i1.wp.com/narod.hr/wp-content/uploads/2015/02/FAH-H2091254.jpg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-99392"/>
            <a:ext cx="9144000" cy="6957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6120" y="144017"/>
            <a:ext cx="8839962" cy="1556791"/>
          </a:xfrm>
        </p:spPr>
        <p:txBody>
          <a:bodyPr>
            <a:noAutofit/>
          </a:bodyPr>
          <a:lstStyle/>
          <a:p>
            <a:pPr>
              <a:lnSpc>
                <a:spcPts val="6000"/>
              </a:lnSpc>
            </a:pPr>
            <a:r>
              <a:rPr lang="hr-HR" sz="6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Klimatska obilježja Hrvatske</a:t>
            </a:r>
            <a:endParaRPr lang="hr-HR" sz="6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8357682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zervirano mjesto sadržaja 4" descr="22053 Geografija Hrvatske_Page_042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17902" y="856692"/>
            <a:ext cx="5826130" cy="6026821"/>
          </a:xfrm>
        </p:spPr>
      </p:pic>
      <p:grpSp>
        <p:nvGrpSpPr>
          <p:cNvPr id="3" name="Group 12"/>
          <p:cNvGrpSpPr/>
          <p:nvPr/>
        </p:nvGrpSpPr>
        <p:grpSpPr>
          <a:xfrm>
            <a:off x="6500826" y="2928934"/>
            <a:ext cx="2000264" cy="1571636"/>
            <a:chOff x="6500826" y="2928934"/>
            <a:chExt cx="2000264" cy="1571636"/>
          </a:xfrm>
        </p:grpSpPr>
        <p:sp>
          <p:nvSpPr>
            <p:cNvPr id="11" name="Rectangle 10"/>
            <p:cNvSpPr/>
            <p:nvPr/>
          </p:nvSpPr>
          <p:spPr>
            <a:xfrm>
              <a:off x="6500826" y="2928934"/>
              <a:ext cx="1643074" cy="12858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r-HR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6858016" y="3214686"/>
              <a:ext cx="1643074" cy="12858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r-HR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smtClean="0"/>
              <a:t>Reljef</a:t>
            </a:r>
            <a:endParaRPr lang="hr-HR" dirty="0" smtClean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35496" y="3068960"/>
            <a:ext cx="3816424" cy="365852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2" indent="-342900">
              <a:spcBef>
                <a:spcPts val="2400"/>
              </a:spcBef>
            </a:pPr>
            <a:r>
              <a:rPr lang="hr-HR" dirty="0" smtClean="0"/>
              <a:t>hladan zrak zaustavlja se iznad panonsko – </a:t>
            </a:r>
            <a:r>
              <a:rPr lang="hr-HR" dirty="0" err="1" smtClean="0"/>
              <a:t>peripanonskog</a:t>
            </a:r>
            <a:r>
              <a:rPr lang="hr-HR" dirty="0" smtClean="0"/>
              <a:t> dijela (</a:t>
            </a:r>
            <a:r>
              <a:rPr lang="hr-HR" b="1" dirty="0" smtClean="0"/>
              <a:t>Panonska nizina</a:t>
            </a:r>
            <a:r>
              <a:rPr lang="hr-HR" dirty="0" smtClean="0"/>
              <a:t>)</a:t>
            </a:r>
          </a:p>
          <a:p>
            <a:pPr marL="342900" lvl="2" indent="-342900">
              <a:spcBef>
                <a:spcPts val="2400"/>
              </a:spcBef>
            </a:pPr>
            <a:r>
              <a:rPr lang="hr-HR" b="1" dirty="0" smtClean="0"/>
              <a:t>Dinaridi</a:t>
            </a:r>
            <a:r>
              <a:rPr lang="hr-HR" dirty="0" smtClean="0"/>
              <a:t> sprječavaju utjecaj Jadranskog mora</a:t>
            </a:r>
          </a:p>
          <a:p>
            <a:pPr marL="342900" lvl="2" indent="-342900">
              <a:spcBef>
                <a:spcPts val="2400"/>
              </a:spcBef>
            </a:pPr>
            <a:r>
              <a:rPr lang="hr-HR" b="1" dirty="0" smtClean="0"/>
              <a:t>Alpe</a:t>
            </a:r>
            <a:r>
              <a:rPr lang="hr-HR" dirty="0" smtClean="0"/>
              <a:t> sprječavaju prodor ciklona sa zapada</a:t>
            </a:r>
            <a:endParaRPr lang="hr-HR" dirty="0"/>
          </a:p>
        </p:txBody>
      </p:sp>
      <p:sp>
        <p:nvSpPr>
          <p:cNvPr id="20" name="Oval 19"/>
          <p:cNvSpPr/>
          <p:nvPr/>
        </p:nvSpPr>
        <p:spPr>
          <a:xfrm rot="1135435">
            <a:off x="5141868" y="729791"/>
            <a:ext cx="3958889" cy="2841905"/>
          </a:xfrm>
          <a:prstGeom prst="ellipse">
            <a:avLst/>
          </a:prstGeom>
          <a:noFill/>
          <a:ln w="1016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19" name="TextBox 18"/>
          <p:cNvSpPr txBox="1"/>
          <p:nvPr/>
        </p:nvSpPr>
        <p:spPr>
          <a:xfrm rot="20963881">
            <a:off x="3337660" y="1258107"/>
            <a:ext cx="1865043" cy="769441"/>
          </a:xfrm>
          <a:prstGeom prst="rect">
            <a:avLst/>
          </a:prstGeom>
          <a:noFill/>
          <a:ln w="28575">
            <a:noFill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hr-HR" sz="4400" b="1" spc="600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ALPE</a:t>
            </a:r>
            <a:endParaRPr lang="hr-HR" sz="4000" b="1" spc="60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457032" y="116632"/>
            <a:ext cx="3590149" cy="584775"/>
          </a:xfrm>
          <a:prstGeom prst="rect">
            <a:avLst/>
          </a:prstGeom>
          <a:solidFill>
            <a:schemeClr val="bg1"/>
          </a:solidFill>
          <a:ln w="28575">
            <a:solidFill>
              <a:srgbClr val="0070C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hr-HR" sz="3200" b="1" dirty="0" smtClean="0">
                <a:solidFill>
                  <a:srgbClr val="0070C0"/>
                </a:solidFill>
              </a:rPr>
              <a:t>PANONSKA NIZINA</a:t>
            </a:r>
            <a:endParaRPr lang="hr-HR" sz="3200" b="1" dirty="0">
              <a:solidFill>
                <a:srgbClr val="0070C0"/>
              </a:solidFill>
            </a:endParaRPr>
          </a:p>
        </p:txBody>
      </p:sp>
      <p:sp>
        <p:nvSpPr>
          <p:cNvPr id="6" name="Freeform 5"/>
          <p:cNvSpPr/>
          <p:nvPr/>
        </p:nvSpPr>
        <p:spPr>
          <a:xfrm>
            <a:off x="4047744" y="2231136"/>
            <a:ext cx="4279392" cy="4023360"/>
          </a:xfrm>
          <a:custGeom>
            <a:avLst/>
            <a:gdLst>
              <a:gd name="connsiteX0" fmla="*/ 4279392 w 4279392"/>
              <a:gd name="connsiteY0" fmla="*/ 4023360 h 4023360"/>
              <a:gd name="connsiteX1" fmla="*/ 4218432 w 4279392"/>
              <a:gd name="connsiteY1" fmla="*/ 3962400 h 4023360"/>
              <a:gd name="connsiteX2" fmla="*/ 4145280 w 4279392"/>
              <a:gd name="connsiteY2" fmla="*/ 3938016 h 4023360"/>
              <a:gd name="connsiteX3" fmla="*/ 4072128 w 4279392"/>
              <a:gd name="connsiteY3" fmla="*/ 3889248 h 4023360"/>
              <a:gd name="connsiteX4" fmla="*/ 4035552 w 4279392"/>
              <a:gd name="connsiteY4" fmla="*/ 3877056 h 4023360"/>
              <a:gd name="connsiteX5" fmla="*/ 3998976 w 4279392"/>
              <a:gd name="connsiteY5" fmla="*/ 3852672 h 4023360"/>
              <a:gd name="connsiteX6" fmla="*/ 3962400 w 4279392"/>
              <a:gd name="connsiteY6" fmla="*/ 3816096 h 4023360"/>
              <a:gd name="connsiteX7" fmla="*/ 3901440 w 4279392"/>
              <a:gd name="connsiteY7" fmla="*/ 3803904 h 4023360"/>
              <a:gd name="connsiteX8" fmla="*/ 3852672 w 4279392"/>
              <a:gd name="connsiteY8" fmla="*/ 3767328 h 4023360"/>
              <a:gd name="connsiteX9" fmla="*/ 3791712 w 4279392"/>
              <a:gd name="connsiteY9" fmla="*/ 3706368 h 4023360"/>
              <a:gd name="connsiteX10" fmla="*/ 3730752 w 4279392"/>
              <a:gd name="connsiteY10" fmla="*/ 3657600 h 4023360"/>
              <a:gd name="connsiteX11" fmla="*/ 3694176 w 4279392"/>
              <a:gd name="connsiteY11" fmla="*/ 3621024 h 4023360"/>
              <a:gd name="connsiteX12" fmla="*/ 3657600 w 4279392"/>
              <a:gd name="connsiteY12" fmla="*/ 3596640 h 4023360"/>
              <a:gd name="connsiteX13" fmla="*/ 3596640 w 4279392"/>
              <a:gd name="connsiteY13" fmla="*/ 3535680 h 4023360"/>
              <a:gd name="connsiteX14" fmla="*/ 3547872 w 4279392"/>
              <a:gd name="connsiteY14" fmla="*/ 3450336 h 4023360"/>
              <a:gd name="connsiteX15" fmla="*/ 3474720 w 4279392"/>
              <a:gd name="connsiteY15" fmla="*/ 3389376 h 4023360"/>
              <a:gd name="connsiteX16" fmla="*/ 3401568 w 4279392"/>
              <a:gd name="connsiteY16" fmla="*/ 3316224 h 4023360"/>
              <a:gd name="connsiteX17" fmla="*/ 3352800 w 4279392"/>
              <a:gd name="connsiteY17" fmla="*/ 3243072 h 4023360"/>
              <a:gd name="connsiteX18" fmla="*/ 3279648 w 4279392"/>
              <a:gd name="connsiteY18" fmla="*/ 3169920 h 4023360"/>
              <a:gd name="connsiteX19" fmla="*/ 3243072 w 4279392"/>
              <a:gd name="connsiteY19" fmla="*/ 3133344 h 4023360"/>
              <a:gd name="connsiteX20" fmla="*/ 3157728 w 4279392"/>
              <a:gd name="connsiteY20" fmla="*/ 3072384 h 4023360"/>
              <a:gd name="connsiteX21" fmla="*/ 3084576 w 4279392"/>
              <a:gd name="connsiteY21" fmla="*/ 2999232 h 4023360"/>
              <a:gd name="connsiteX22" fmla="*/ 3048000 w 4279392"/>
              <a:gd name="connsiteY22" fmla="*/ 2950464 h 4023360"/>
              <a:gd name="connsiteX23" fmla="*/ 2974848 w 4279392"/>
              <a:gd name="connsiteY23" fmla="*/ 2901696 h 4023360"/>
              <a:gd name="connsiteX24" fmla="*/ 2913888 w 4279392"/>
              <a:gd name="connsiteY24" fmla="*/ 2852928 h 4023360"/>
              <a:gd name="connsiteX25" fmla="*/ 2877312 w 4279392"/>
              <a:gd name="connsiteY25" fmla="*/ 2828544 h 4023360"/>
              <a:gd name="connsiteX26" fmla="*/ 2804160 w 4279392"/>
              <a:gd name="connsiteY26" fmla="*/ 2804160 h 4023360"/>
              <a:gd name="connsiteX27" fmla="*/ 2767584 w 4279392"/>
              <a:gd name="connsiteY27" fmla="*/ 2779776 h 4023360"/>
              <a:gd name="connsiteX28" fmla="*/ 2694432 w 4279392"/>
              <a:gd name="connsiteY28" fmla="*/ 2755392 h 4023360"/>
              <a:gd name="connsiteX29" fmla="*/ 2609088 w 4279392"/>
              <a:gd name="connsiteY29" fmla="*/ 2718816 h 4023360"/>
              <a:gd name="connsiteX30" fmla="*/ 2572512 w 4279392"/>
              <a:gd name="connsiteY30" fmla="*/ 2694432 h 4023360"/>
              <a:gd name="connsiteX31" fmla="*/ 2499360 w 4279392"/>
              <a:gd name="connsiteY31" fmla="*/ 2670048 h 4023360"/>
              <a:gd name="connsiteX32" fmla="*/ 2426208 w 4279392"/>
              <a:gd name="connsiteY32" fmla="*/ 2633472 h 4023360"/>
              <a:gd name="connsiteX33" fmla="*/ 2340864 w 4279392"/>
              <a:gd name="connsiteY33" fmla="*/ 2584704 h 4023360"/>
              <a:gd name="connsiteX34" fmla="*/ 2279904 w 4279392"/>
              <a:gd name="connsiteY34" fmla="*/ 2511552 h 4023360"/>
              <a:gd name="connsiteX35" fmla="*/ 2218944 w 4279392"/>
              <a:gd name="connsiteY35" fmla="*/ 2438400 h 4023360"/>
              <a:gd name="connsiteX36" fmla="*/ 2182368 w 4279392"/>
              <a:gd name="connsiteY36" fmla="*/ 2426208 h 4023360"/>
              <a:gd name="connsiteX37" fmla="*/ 2145792 w 4279392"/>
              <a:gd name="connsiteY37" fmla="*/ 2377440 h 4023360"/>
              <a:gd name="connsiteX38" fmla="*/ 2109216 w 4279392"/>
              <a:gd name="connsiteY38" fmla="*/ 2353056 h 4023360"/>
              <a:gd name="connsiteX39" fmla="*/ 2084832 w 4279392"/>
              <a:gd name="connsiteY39" fmla="*/ 2304288 h 4023360"/>
              <a:gd name="connsiteX40" fmla="*/ 2036064 w 4279392"/>
              <a:gd name="connsiteY40" fmla="*/ 2267712 h 4023360"/>
              <a:gd name="connsiteX41" fmla="*/ 2011680 w 4279392"/>
              <a:gd name="connsiteY41" fmla="*/ 2231136 h 4023360"/>
              <a:gd name="connsiteX42" fmla="*/ 1962912 w 4279392"/>
              <a:gd name="connsiteY42" fmla="*/ 2182368 h 4023360"/>
              <a:gd name="connsiteX43" fmla="*/ 1938528 w 4279392"/>
              <a:gd name="connsiteY43" fmla="*/ 2145792 h 4023360"/>
              <a:gd name="connsiteX44" fmla="*/ 1865376 w 4279392"/>
              <a:gd name="connsiteY44" fmla="*/ 2084832 h 4023360"/>
              <a:gd name="connsiteX45" fmla="*/ 1804416 w 4279392"/>
              <a:gd name="connsiteY45" fmla="*/ 1975104 h 4023360"/>
              <a:gd name="connsiteX46" fmla="*/ 1780032 w 4279392"/>
              <a:gd name="connsiteY46" fmla="*/ 1938528 h 4023360"/>
              <a:gd name="connsiteX47" fmla="*/ 1755648 w 4279392"/>
              <a:gd name="connsiteY47" fmla="*/ 1865376 h 4023360"/>
              <a:gd name="connsiteX48" fmla="*/ 1706880 w 4279392"/>
              <a:gd name="connsiteY48" fmla="*/ 1780032 h 4023360"/>
              <a:gd name="connsiteX49" fmla="*/ 1670304 w 4279392"/>
              <a:gd name="connsiteY49" fmla="*/ 1767840 h 4023360"/>
              <a:gd name="connsiteX50" fmla="*/ 1584960 w 4279392"/>
              <a:gd name="connsiteY50" fmla="*/ 1731264 h 4023360"/>
              <a:gd name="connsiteX51" fmla="*/ 1524000 w 4279392"/>
              <a:gd name="connsiteY51" fmla="*/ 1682496 h 4023360"/>
              <a:gd name="connsiteX52" fmla="*/ 1499616 w 4279392"/>
              <a:gd name="connsiteY52" fmla="*/ 1645920 h 4023360"/>
              <a:gd name="connsiteX53" fmla="*/ 1463040 w 4279392"/>
              <a:gd name="connsiteY53" fmla="*/ 1621536 h 4023360"/>
              <a:gd name="connsiteX54" fmla="*/ 1402080 w 4279392"/>
              <a:gd name="connsiteY54" fmla="*/ 1548384 h 4023360"/>
              <a:gd name="connsiteX55" fmla="*/ 1365504 w 4279392"/>
              <a:gd name="connsiteY55" fmla="*/ 1536192 h 4023360"/>
              <a:gd name="connsiteX56" fmla="*/ 1292352 w 4279392"/>
              <a:gd name="connsiteY56" fmla="*/ 1487424 h 4023360"/>
              <a:gd name="connsiteX57" fmla="*/ 1219200 w 4279392"/>
              <a:gd name="connsiteY57" fmla="*/ 1463040 h 4023360"/>
              <a:gd name="connsiteX58" fmla="*/ 1182624 w 4279392"/>
              <a:gd name="connsiteY58" fmla="*/ 1450848 h 4023360"/>
              <a:gd name="connsiteX59" fmla="*/ 1146048 w 4279392"/>
              <a:gd name="connsiteY59" fmla="*/ 1426464 h 4023360"/>
              <a:gd name="connsiteX60" fmla="*/ 1109472 w 4279392"/>
              <a:gd name="connsiteY60" fmla="*/ 1377696 h 4023360"/>
              <a:gd name="connsiteX61" fmla="*/ 1072896 w 4279392"/>
              <a:gd name="connsiteY61" fmla="*/ 1365504 h 4023360"/>
              <a:gd name="connsiteX62" fmla="*/ 975360 w 4279392"/>
              <a:gd name="connsiteY62" fmla="*/ 1219200 h 4023360"/>
              <a:gd name="connsiteX63" fmla="*/ 950976 w 4279392"/>
              <a:gd name="connsiteY63" fmla="*/ 1182624 h 4023360"/>
              <a:gd name="connsiteX64" fmla="*/ 926592 w 4279392"/>
              <a:gd name="connsiteY64" fmla="*/ 1146048 h 4023360"/>
              <a:gd name="connsiteX65" fmla="*/ 890016 w 4279392"/>
              <a:gd name="connsiteY65" fmla="*/ 1072896 h 4023360"/>
              <a:gd name="connsiteX66" fmla="*/ 865632 w 4279392"/>
              <a:gd name="connsiteY66" fmla="*/ 999744 h 4023360"/>
              <a:gd name="connsiteX67" fmla="*/ 853440 w 4279392"/>
              <a:gd name="connsiteY67" fmla="*/ 719328 h 4023360"/>
              <a:gd name="connsiteX68" fmla="*/ 829056 w 4279392"/>
              <a:gd name="connsiteY68" fmla="*/ 621792 h 4023360"/>
              <a:gd name="connsiteX69" fmla="*/ 780288 w 4279392"/>
              <a:gd name="connsiteY69" fmla="*/ 548640 h 4023360"/>
              <a:gd name="connsiteX70" fmla="*/ 743712 w 4279392"/>
              <a:gd name="connsiteY70" fmla="*/ 536448 h 4023360"/>
              <a:gd name="connsiteX71" fmla="*/ 633984 w 4279392"/>
              <a:gd name="connsiteY71" fmla="*/ 438912 h 4023360"/>
              <a:gd name="connsiteX72" fmla="*/ 548640 w 4279392"/>
              <a:gd name="connsiteY72" fmla="*/ 341376 h 4023360"/>
              <a:gd name="connsiteX73" fmla="*/ 487680 w 4279392"/>
              <a:gd name="connsiteY73" fmla="*/ 292608 h 4023360"/>
              <a:gd name="connsiteX74" fmla="*/ 463296 w 4279392"/>
              <a:gd name="connsiteY74" fmla="*/ 256032 h 4023360"/>
              <a:gd name="connsiteX75" fmla="*/ 426720 w 4279392"/>
              <a:gd name="connsiteY75" fmla="*/ 231648 h 4023360"/>
              <a:gd name="connsiteX76" fmla="*/ 341376 w 4279392"/>
              <a:gd name="connsiteY76" fmla="*/ 256032 h 4023360"/>
              <a:gd name="connsiteX77" fmla="*/ 304800 w 4279392"/>
              <a:gd name="connsiteY77" fmla="*/ 280416 h 4023360"/>
              <a:gd name="connsiteX78" fmla="*/ 280416 w 4279392"/>
              <a:gd name="connsiteY78" fmla="*/ 316992 h 4023360"/>
              <a:gd name="connsiteX79" fmla="*/ 243840 w 4279392"/>
              <a:gd name="connsiteY79" fmla="*/ 390144 h 4023360"/>
              <a:gd name="connsiteX80" fmla="*/ 207264 w 4279392"/>
              <a:gd name="connsiteY80" fmla="*/ 414528 h 4023360"/>
              <a:gd name="connsiteX81" fmla="*/ 195072 w 4279392"/>
              <a:gd name="connsiteY81" fmla="*/ 292608 h 4023360"/>
              <a:gd name="connsiteX82" fmla="*/ 158496 w 4279392"/>
              <a:gd name="connsiteY82" fmla="*/ 219456 h 4023360"/>
              <a:gd name="connsiteX83" fmla="*/ 146304 w 4279392"/>
              <a:gd name="connsiteY83" fmla="*/ 182880 h 4023360"/>
              <a:gd name="connsiteX84" fmla="*/ 97536 w 4279392"/>
              <a:gd name="connsiteY84" fmla="*/ 109728 h 4023360"/>
              <a:gd name="connsiteX85" fmla="*/ 73152 w 4279392"/>
              <a:gd name="connsiteY85" fmla="*/ 73152 h 4023360"/>
              <a:gd name="connsiteX86" fmla="*/ 36576 w 4279392"/>
              <a:gd name="connsiteY86" fmla="*/ 48768 h 4023360"/>
              <a:gd name="connsiteX87" fmla="*/ 0 w 4279392"/>
              <a:gd name="connsiteY87" fmla="*/ 0 h 4023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</a:cxnLst>
            <a:rect l="l" t="t" r="r" b="b"/>
            <a:pathLst>
              <a:path w="4279392" h="4023360">
                <a:moveTo>
                  <a:pt x="4279392" y="4023360"/>
                </a:moveTo>
                <a:cubicBezTo>
                  <a:pt x="4259072" y="4003040"/>
                  <a:pt x="4242676" y="3977828"/>
                  <a:pt x="4218432" y="3962400"/>
                </a:cubicBezTo>
                <a:cubicBezTo>
                  <a:pt x="4196747" y="3948601"/>
                  <a:pt x="4166666" y="3952273"/>
                  <a:pt x="4145280" y="3938016"/>
                </a:cubicBezTo>
                <a:cubicBezTo>
                  <a:pt x="4120896" y="3921760"/>
                  <a:pt x="4099930" y="3898515"/>
                  <a:pt x="4072128" y="3889248"/>
                </a:cubicBezTo>
                <a:cubicBezTo>
                  <a:pt x="4059936" y="3885184"/>
                  <a:pt x="4047047" y="3882803"/>
                  <a:pt x="4035552" y="3877056"/>
                </a:cubicBezTo>
                <a:cubicBezTo>
                  <a:pt x="4022446" y="3870503"/>
                  <a:pt x="4010233" y="3862053"/>
                  <a:pt x="3998976" y="3852672"/>
                </a:cubicBezTo>
                <a:cubicBezTo>
                  <a:pt x="3985730" y="3841634"/>
                  <a:pt x="3977822" y="3823807"/>
                  <a:pt x="3962400" y="3816096"/>
                </a:cubicBezTo>
                <a:cubicBezTo>
                  <a:pt x="3943865" y="3806829"/>
                  <a:pt x="3921760" y="3807968"/>
                  <a:pt x="3901440" y="3803904"/>
                </a:cubicBezTo>
                <a:cubicBezTo>
                  <a:pt x="3885184" y="3791712"/>
                  <a:pt x="3867040" y="3781696"/>
                  <a:pt x="3852672" y="3767328"/>
                </a:cubicBezTo>
                <a:cubicBezTo>
                  <a:pt x="3771392" y="3686048"/>
                  <a:pt x="3889248" y="3771392"/>
                  <a:pt x="3791712" y="3706368"/>
                </a:cubicBezTo>
                <a:cubicBezTo>
                  <a:pt x="3737178" y="3624567"/>
                  <a:pt x="3801420" y="3704712"/>
                  <a:pt x="3730752" y="3657600"/>
                </a:cubicBezTo>
                <a:cubicBezTo>
                  <a:pt x="3716406" y="3648036"/>
                  <a:pt x="3707422" y="3632062"/>
                  <a:pt x="3694176" y="3621024"/>
                </a:cubicBezTo>
                <a:cubicBezTo>
                  <a:pt x="3682919" y="3611643"/>
                  <a:pt x="3669792" y="3604768"/>
                  <a:pt x="3657600" y="3596640"/>
                </a:cubicBezTo>
                <a:cubicBezTo>
                  <a:pt x="3597870" y="3477180"/>
                  <a:pt x="3671387" y="3595478"/>
                  <a:pt x="3596640" y="3535680"/>
                </a:cubicBezTo>
                <a:cubicBezTo>
                  <a:pt x="3577442" y="3520322"/>
                  <a:pt x="3559872" y="3467136"/>
                  <a:pt x="3547872" y="3450336"/>
                </a:cubicBezTo>
                <a:cubicBezTo>
                  <a:pt x="3497939" y="3380429"/>
                  <a:pt x="3528189" y="3442845"/>
                  <a:pt x="3474720" y="3389376"/>
                </a:cubicBezTo>
                <a:cubicBezTo>
                  <a:pt x="3383984" y="3298640"/>
                  <a:pt x="3487766" y="3373690"/>
                  <a:pt x="3401568" y="3316224"/>
                </a:cubicBezTo>
                <a:cubicBezTo>
                  <a:pt x="3385312" y="3291840"/>
                  <a:pt x="3373522" y="3263794"/>
                  <a:pt x="3352800" y="3243072"/>
                </a:cubicBezTo>
                <a:lnTo>
                  <a:pt x="3279648" y="3169920"/>
                </a:lnTo>
                <a:cubicBezTo>
                  <a:pt x="3267456" y="3157728"/>
                  <a:pt x="3256866" y="3143689"/>
                  <a:pt x="3243072" y="3133344"/>
                </a:cubicBezTo>
                <a:cubicBezTo>
                  <a:pt x="3182582" y="3087976"/>
                  <a:pt x="3211211" y="3108040"/>
                  <a:pt x="3157728" y="3072384"/>
                </a:cubicBezTo>
                <a:cubicBezTo>
                  <a:pt x="3100262" y="2986186"/>
                  <a:pt x="3175312" y="3089968"/>
                  <a:pt x="3084576" y="2999232"/>
                </a:cubicBezTo>
                <a:cubicBezTo>
                  <a:pt x="3070208" y="2984864"/>
                  <a:pt x="3063187" y="2963964"/>
                  <a:pt x="3048000" y="2950464"/>
                </a:cubicBezTo>
                <a:cubicBezTo>
                  <a:pt x="3026096" y="2930994"/>
                  <a:pt x="2974848" y="2901696"/>
                  <a:pt x="2974848" y="2901696"/>
                </a:cubicBezTo>
                <a:cubicBezTo>
                  <a:pt x="2933743" y="2840039"/>
                  <a:pt x="2972778" y="2882373"/>
                  <a:pt x="2913888" y="2852928"/>
                </a:cubicBezTo>
                <a:cubicBezTo>
                  <a:pt x="2900782" y="2846375"/>
                  <a:pt x="2890702" y="2834495"/>
                  <a:pt x="2877312" y="2828544"/>
                </a:cubicBezTo>
                <a:cubicBezTo>
                  <a:pt x="2853824" y="2818105"/>
                  <a:pt x="2825546" y="2818417"/>
                  <a:pt x="2804160" y="2804160"/>
                </a:cubicBezTo>
                <a:cubicBezTo>
                  <a:pt x="2791968" y="2796032"/>
                  <a:pt x="2780974" y="2785727"/>
                  <a:pt x="2767584" y="2779776"/>
                </a:cubicBezTo>
                <a:cubicBezTo>
                  <a:pt x="2744096" y="2769337"/>
                  <a:pt x="2715818" y="2769649"/>
                  <a:pt x="2694432" y="2755392"/>
                </a:cubicBezTo>
                <a:cubicBezTo>
                  <a:pt x="2643914" y="2721713"/>
                  <a:pt x="2672071" y="2734562"/>
                  <a:pt x="2609088" y="2718816"/>
                </a:cubicBezTo>
                <a:cubicBezTo>
                  <a:pt x="2596896" y="2710688"/>
                  <a:pt x="2585902" y="2700383"/>
                  <a:pt x="2572512" y="2694432"/>
                </a:cubicBezTo>
                <a:cubicBezTo>
                  <a:pt x="2549024" y="2683993"/>
                  <a:pt x="2520746" y="2684305"/>
                  <a:pt x="2499360" y="2670048"/>
                </a:cubicBezTo>
                <a:cubicBezTo>
                  <a:pt x="2429070" y="2623188"/>
                  <a:pt x="2496876" y="2663758"/>
                  <a:pt x="2426208" y="2633472"/>
                </a:cubicBezTo>
                <a:cubicBezTo>
                  <a:pt x="2382896" y="2614910"/>
                  <a:pt x="2377597" y="2609193"/>
                  <a:pt x="2340864" y="2584704"/>
                </a:cubicBezTo>
                <a:cubicBezTo>
                  <a:pt x="2280323" y="2493893"/>
                  <a:pt x="2358133" y="2605426"/>
                  <a:pt x="2279904" y="2511552"/>
                </a:cubicBezTo>
                <a:cubicBezTo>
                  <a:pt x="2251791" y="2477816"/>
                  <a:pt x="2259015" y="2465114"/>
                  <a:pt x="2218944" y="2438400"/>
                </a:cubicBezTo>
                <a:cubicBezTo>
                  <a:pt x="2208251" y="2431271"/>
                  <a:pt x="2194560" y="2430272"/>
                  <a:pt x="2182368" y="2426208"/>
                </a:cubicBezTo>
                <a:cubicBezTo>
                  <a:pt x="2170176" y="2409952"/>
                  <a:pt x="2160160" y="2391808"/>
                  <a:pt x="2145792" y="2377440"/>
                </a:cubicBezTo>
                <a:cubicBezTo>
                  <a:pt x="2135431" y="2367079"/>
                  <a:pt x="2118597" y="2364313"/>
                  <a:pt x="2109216" y="2353056"/>
                </a:cubicBezTo>
                <a:cubicBezTo>
                  <a:pt x="2097581" y="2339094"/>
                  <a:pt x="2096660" y="2318087"/>
                  <a:pt x="2084832" y="2304288"/>
                </a:cubicBezTo>
                <a:cubicBezTo>
                  <a:pt x="2071608" y="2288860"/>
                  <a:pt x="2050432" y="2282080"/>
                  <a:pt x="2036064" y="2267712"/>
                </a:cubicBezTo>
                <a:cubicBezTo>
                  <a:pt x="2025703" y="2257351"/>
                  <a:pt x="2021216" y="2242261"/>
                  <a:pt x="2011680" y="2231136"/>
                </a:cubicBezTo>
                <a:cubicBezTo>
                  <a:pt x="1996719" y="2213681"/>
                  <a:pt x="1977873" y="2199823"/>
                  <a:pt x="1962912" y="2182368"/>
                </a:cubicBezTo>
                <a:cubicBezTo>
                  <a:pt x="1953376" y="2171243"/>
                  <a:pt x="1948889" y="2156153"/>
                  <a:pt x="1938528" y="2145792"/>
                </a:cubicBezTo>
                <a:cubicBezTo>
                  <a:pt x="1868085" y="2075349"/>
                  <a:pt x="1935283" y="2174712"/>
                  <a:pt x="1865376" y="2084832"/>
                </a:cubicBezTo>
                <a:cubicBezTo>
                  <a:pt x="1757740" y="1946442"/>
                  <a:pt x="1848565" y="2063401"/>
                  <a:pt x="1804416" y="1975104"/>
                </a:cubicBezTo>
                <a:cubicBezTo>
                  <a:pt x="1797863" y="1961998"/>
                  <a:pt x="1785983" y="1951918"/>
                  <a:pt x="1780032" y="1938528"/>
                </a:cubicBezTo>
                <a:cubicBezTo>
                  <a:pt x="1769593" y="1915040"/>
                  <a:pt x="1763776" y="1889760"/>
                  <a:pt x="1755648" y="1865376"/>
                </a:cubicBezTo>
                <a:cubicBezTo>
                  <a:pt x="1743494" y="1828914"/>
                  <a:pt x="1740947" y="1808421"/>
                  <a:pt x="1706880" y="1780032"/>
                </a:cubicBezTo>
                <a:cubicBezTo>
                  <a:pt x="1697007" y="1771805"/>
                  <a:pt x="1681799" y="1773587"/>
                  <a:pt x="1670304" y="1767840"/>
                </a:cubicBezTo>
                <a:cubicBezTo>
                  <a:pt x="1586107" y="1725742"/>
                  <a:pt x="1686457" y="1756638"/>
                  <a:pt x="1584960" y="1731264"/>
                </a:cubicBezTo>
                <a:cubicBezTo>
                  <a:pt x="1515079" y="1626442"/>
                  <a:pt x="1608128" y="1749799"/>
                  <a:pt x="1524000" y="1682496"/>
                </a:cubicBezTo>
                <a:cubicBezTo>
                  <a:pt x="1512558" y="1673342"/>
                  <a:pt x="1509977" y="1656281"/>
                  <a:pt x="1499616" y="1645920"/>
                </a:cubicBezTo>
                <a:cubicBezTo>
                  <a:pt x="1489255" y="1635559"/>
                  <a:pt x="1475232" y="1629664"/>
                  <a:pt x="1463040" y="1621536"/>
                </a:cubicBezTo>
                <a:cubicBezTo>
                  <a:pt x="1445047" y="1594547"/>
                  <a:pt x="1430242" y="1567159"/>
                  <a:pt x="1402080" y="1548384"/>
                </a:cubicBezTo>
                <a:cubicBezTo>
                  <a:pt x="1391387" y="1541255"/>
                  <a:pt x="1376738" y="1542433"/>
                  <a:pt x="1365504" y="1536192"/>
                </a:cubicBezTo>
                <a:cubicBezTo>
                  <a:pt x="1339886" y="1521960"/>
                  <a:pt x="1320154" y="1496691"/>
                  <a:pt x="1292352" y="1487424"/>
                </a:cubicBezTo>
                <a:lnTo>
                  <a:pt x="1219200" y="1463040"/>
                </a:lnTo>
                <a:cubicBezTo>
                  <a:pt x="1207008" y="1458976"/>
                  <a:pt x="1193317" y="1457977"/>
                  <a:pt x="1182624" y="1450848"/>
                </a:cubicBezTo>
                <a:cubicBezTo>
                  <a:pt x="1170432" y="1442720"/>
                  <a:pt x="1156409" y="1436825"/>
                  <a:pt x="1146048" y="1426464"/>
                </a:cubicBezTo>
                <a:cubicBezTo>
                  <a:pt x="1131680" y="1412096"/>
                  <a:pt x="1125082" y="1390705"/>
                  <a:pt x="1109472" y="1377696"/>
                </a:cubicBezTo>
                <a:cubicBezTo>
                  <a:pt x="1099599" y="1369469"/>
                  <a:pt x="1085088" y="1369568"/>
                  <a:pt x="1072896" y="1365504"/>
                </a:cubicBezTo>
                <a:lnTo>
                  <a:pt x="975360" y="1219200"/>
                </a:lnTo>
                <a:lnTo>
                  <a:pt x="950976" y="1182624"/>
                </a:lnTo>
                <a:cubicBezTo>
                  <a:pt x="942848" y="1170432"/>
                  <a:pt x="931226" y="1159949"/>
                  <a:pt x="926592" y="1146048"/>
                </a:cubicBezTo>
                <a:cubicBezTo>
                  <a:pt x="882128" y="1012656"/>
                  <a:pt x="953041" y="1214703"/>
                  <a:pt x="890016" y="1072896"/>
                </a:cubicBezTo>
                <a:cubicBezTo>
                  <a:pt x="879577" y="1049408"/>
                  <a:pt x="865632" y="999744"/>
                  <a:pt x="865632" y="999744"/>
                </a:cubicBezTo>
                <a:cubicBezTo>
                  <a:pt x="861568" y="906272"/>
                  <a:pt x="860106" y="812651"/>
                  <a:pt x="853440" y="719328"/>
                </a:cubicBezTo>
                <a:cubicBezTo>
                  <a:pt x="852554" y="706924"/>
                  <a:pt x="839226" y="640098"/>
                  <a:pt x="829056" y="621792"/>
                </a:cubicBezTo>
                <a:cubicBezTo>
                  <a:pt x="814824" y="596174"/>
                  <a:pt x="808090" y="557907"/>
                  <a:pt x="780288" y="548640"/>
                </a:cubicBezTo>
                <a:lnTo>
                  <a:pt x="743712" y="536448"/>
                </a:lnTo>
                <a:cubicBezTo>
                  <a:pt x="660199" y="452935"/>
                  <a:pt x="699253" y="482424"/>
                  <a:pt x="633984" y="438912"/>
                </a:cubicBezTo>
                <a:cubicBezTo>
                  <a:pt x="577088" y="353568"/>
                  <a:pt x="609600" y="382016"/>
                  <a:pt x="548640" y="341376"/>
                </a:cubicBezTo>
                <a:cubicBezTo>
                  <a:pt x="478759" y="236554"/>
                  <a:pt x="571808" y="359911"/>
                  <a:pt x="487680" y="292608"/>
                </a:cubicBezTo>
                <a:cubicBezTo>
                  <a:pt x="476238" y="283454"/>
                  <a:pt x="473657" y="266393"/>
                  <a:pt x="463296" y="256032"/>
                </a:cubicBezTo>
                <a:cubicBezTo>
                  <a:pt x="452935" y="245671"/>
                  <a:pt x="438912" y="239776"/>
                  <a:pt x="426720" y="231648"/>
                </a:cubicBezTo>
                <a:cubicBezTo>
                  <a:pt x="411095" y="235554"/>
                  <a:pt x="358867" y="247287"/>
                  <a:pt x="341376" y="256032"/>
                </a:cubicBezTo>
                <a:cubicBezTo>
                  <a:pt x="328270" y="262585"/>
                  <a:pt x="316992" y="272288"/>
                  <a:pt x="304800" y="280416"/>
                </a:cubicBezTo>
                <a:cubicBezTo>
                  <a:pt x="296672" y="292608"/>
                  <a:pt x="286969" y="303886"/>
                  <a:pt x="280416" y="316992"/>
                </a:cubicBezTo>
                <a:cubicBezTo>
                  <a:pt x="260584" y="356656"/>
                  <a:pt x="278781" y="355203"/>
                  <a:pt x="243840" y="390144"/>
                </a:cubicBezTo>
                <a:cubicBezTo>
                  <a:pt x="233479" y="400505"/>
                  <a:pt x="219456" y="406400"/>
                  <a:pt x="207264" y="414528"/>
                </a:cubicBezTo>
                <a:cubicBezTo>
                  <a:pt x="203200" y="373888"/>
                  <a:pt x="201282" y="332976"/>
                  <a:pt x="195072" y="292608"/>
                </a:cubicBezTo>
                <a:cubicBezTo>
                  <a:pt x="188262" y="248343"/>
                  <a:pt x="178589" y="259642"/>
                  <a:pt x="158496" y="219456"/>
                </a:cubicBezTo>
                <a:cubicBezTo>
                  <a:pt x="152749" y="207961"/>
                  <a:pt x="152545" y="194114"/>
                  <a:pt x="146304" y="182880"/>
                </a:cubicBezTo>
                <a:cubicBezTo>
                  <a:pt x="132072" y="157262"/>
                  <a:pt x="113792" y="134112"/>
                  <a:pt x="97536" y="109728"/>
                </a:cubicBezTo>
                <a:cubicBezTo>
                  <a:pt x="89408" y="97536"/>
                  <a:pt x="85344" y="81280"/>
                  <a:pt x="73152" y="73152"/>
                </a:cubicBezTo>
                <a:lnTo>
                  <a:pt x="36576" y="48768"/>
                </a:lnTo>
                <a:cubicBezTo>
                  <a:pt x="9004" y="7410"/>
                  <a:pt x="22553" y="22553"/>
                  <a:pt x="0" y="0"/>
                </a:cubicBezTo>
              </a:path>
            </a:pathLst>
          </a:cu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22" name="TextBox 21"/>
          <p:cNvSpPr txBox="1"/>
          <p:nvPr/>
        </p:nvSpPr>
        <p:spPr>
          <a:xfrm rot="3027124">
            <a:off x="3846222" y="3561871"/>
            <a:ext cx="4097967" cy="830997"/>
          </a:xfrm>
          <a:prstGeom prst="rect">
            <a:avLst/>
          </a:prstGeom>
          <a:noFill/>
          <a:ln w="28575">
            <a:noFill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hr-HR" sz="4800" b="1" spc="1200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DINARIDI</a:t>
            </a:r>
            <a:endParaRPr lang="hr-HR" sz="4800" b="1" spc="120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ight Arrow 7"/>
          <p:cNvSpPr/>
          <p:nvPr/>
        </p:nvSpPr>
        <p:spPr>
          <a:xfrm rot="18957738">
            <a:off x="4534812" y="4516784"/>
            <a:ext cx="1186851" cy="986384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23" name="Right Arrow 22"/>
          <p:cNvSpPr/>
          <p:nvPr/>
        </p:nvSpPr>
        <p:spPr>
          <a:xfrm rot="18957738">
            <a:off x="3523875" y="3183369"/>
            <a:ext cx="1186851" cy="986384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24" name="Right Arrow 23"/>
          <p:cNvSpPr/>
          <p:nvPr/>
        </p:nvSpPr>
        <p:spPr>
          <a:xfrm rot="18957738">
            <a:off x="5907401" y="5503064"/>
            <a:ext cx="1186851" cy="986384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25" name="Right Arrow 24"/>
          <p:cNvSpPr/>
          <p:nvPr/>
        </p:nvSpPr>
        <p:spPr>
          <a:xfrm rot="8146090">
            <a:off x="6527885" y="2313644"/>
            <a:ext cx="1186851" cy="986384"/>
          </a:xfrm>
          <a:prstGeom prst="rightArrow">
            <a:avLst/>
          </a:prstGeom>
          <a:solidFill>
            <a:srgbClr val="0070C0"/>
          </a:solidFill>
          <a:ln>
            <a:solidFill>
              <a:srgbClr val="0070C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26" name="Right Arrow 25"/>
          <p:cNvSpPr/>
          <p:nvPr/>
        </p:nvSpPr>
        <p:spPr>
          <a:xfrm rot="8146090">
            <a:off x="5323875" y="1278173"/>
            <a:ext cx="1186851" cy="986384"/>
          </a:xfrm>
          <a:prstGeom prst="rightArrow">
            <a:avLst/>
          </a:prstGeom>
          <a:solidFill>
            <a:srgbClr val="0070C0"/>
          </a:solidFill>
          <a:ln>
            <a:solidFill>
              <a:srgbClr val="0070C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28" name="Right Arrow 27"/>
          <p:cNvSpPr/>
          <p:nvPr/>
        </p:nvSpPr>
        <p:spPr>
          <a:xfrm rot="2257573">
            <a:off x="2852985" y="426426"/>
            <a:ext cx="1186851" cy="986384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29" name="TextBox 28"/>
          <p:cNvSpPr txBox="1"/>
          <p:nvPr/>
        </p:nvSpPr>
        <p:spPr>
          <a:xfrm rot="2788472">
            <a:off x="2129882" y="5039651"/>
            <a:ext cx="4097967" cy="584775"/>
          </a:xfrm>
          <a:prstGeom prst="rect">
            <a:avLst/>
          </a:prstGeom>
          <a:noFill/>
          <a:ln w="28575">
            <a:noFill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hr-HR" sz="3200" b="1" spc="6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TOPLI ZRAK</a:t>
            </a:r>
            <a:endParaRPr lang="hr-HR" sz="3200" b="1" spc="6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" name="TextBox 29"/>
          <p:cNvSpPr txBox="1"/>
          <p:nvPr/>
        </p:nvSpPr>
        <p:spPr>
          <a:xfrm rot="2691143">
            <a:off x="5549963" y="1556226"/>
            <a:ext cx="4097967" cy="584775"/>
          </a:xfrm>
          <a:prstGeom prst="rect">
            <a:avLst/>
          </a:prstGeom>
          <a:noFill/>
          <a:ln w="28575">
            <a:noFill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hr-HR" sz="3200" b="1" spc="3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HLADNI ZRAK</a:t>
            </a:r>
            <a:endParaRPr lang="hr-HR" sz="3200" b="1" spc="30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259632" y="839614"/>
            <a:ext cx="2206221" cy="1077218"/>
          </a:xfrm>
          <a:prstGeom prst="rect">
            <a:avLst/>
          </a:prstGeom>
          <a:noFill/>
          <a:ln w="28575">
            <a:noFill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hr-HR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CIKLONI </a:t>
            </a:r>
            <a:br>
              <a:rPr lang="hr-HR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hr-HR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 ZAPADA</a:t>
            </a:r>
            <a:endParaRPr lang="hr-HR" sz="32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750"/>
                            </p:stCondLst>
                            <p:childTnLst>
                              <p:par>
                                <p:cTn id="2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25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75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0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25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19" grpId="0"/>
      <p:bldP spid="21" grpId="0" animBg="1"/>
      <p:bldP spid="6" grpId="0" animBg="1"/>
      <p:bldP spid="22" grpId="0"/>
      <p:bldP spid="8" grpId="0" animBg="1"/>
      <p:bldP spid="23" grpId="0" animBg="1"/>
      <p:bldP spid="24" grpId="0" animBg="1"/>
      <p:bldP spid="25" grpId="0" animBg="1"/>
      <p:bldP spid="26" grpId="0" animBg="1"/>
      <p:bldP spid="28" grpId="0" animBg="1"/>
      <p:bldP spid="29" grpId="0"/>
      <p:bldP spid="30" grpId="0"/>
      <p:bldP spid="3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Insolacija (osunčanost)</a:t>
            </a:r>
            <a:endParaRPr lang="hr-HR" dirty="0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155733" y="922909"/>
            <a:ext cx="5952771" cy="5852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-36512" y="980728"/>
            <a:ext cx="5328592" cy="7920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hr-HR" sz="2400" b="1" dirty="0" smtClean="0">
                <a:solidFill>
                  <a:srgbClr val="FF0000"/>
                </a:solidFill>
              </a:rPr>
              <a:t>insolacija</a:t>
            </a:r>
            <a:r>
              <a:rPr lang="hr-HR" sz="2400" dirty="0" smtClean="0"/>
              <a:t> – količina osunčanosti, mjeri se brojem sunčanih sati u godini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-36512" y="1976839"/>
            <a:ext cx="3384376" cy="18961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hr-HR" sz="2400" dirty="0" smtClean="0"/>
              <a:t>najviše sunčanih sati ima </a:t>
            </a:r>
            <a:r>
              <a:rPr lang="hr-HR" sz="2400" b="1" dirty="0" smtClean="0"/>
              <a:t>južno hrvatsko primorje</a:t>
            </a:r>
            <a:r>
              <a:rPr lang="hr-HR" sz="2400" dirty="0" smtClean="0"/>
              <a:t> </a:t>
            </a:r>
          </a:p>
          <a:p>
            <a:pPr lvl="1"/>
            <a:r>
              <a:rPr lang="hr-HR" sz="2000" dirty="0" smtClean="0"/>
              <a:t>Hvar 2700 sati</a:t>
            </a:r>
          </a:p>
          <a:p>
            <a:pPr lvl="1"/>
            <a:r>
              <a:rPr lang="hr-HR" sz="2000" dirty="0" smtClean="0"/>
              <a:t>Zadar 2500 sati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-36512" y="5445224"/>
            <a:ext cx="5328592" cy="11881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hr-HR" sz="2400" b="1" dirty="0" smtClean="0"/>
              <a:t>istočni dijelovi </a:t>
            </a:r>
            <a:r>
              <a:rPr lang="hr-HR" sz="2400" dirty="0" smtClean="0"/>
              <a:t>kontinentalnog dijela Hrvatske imaju </a:t>
            </a:r>
            <a:r>
              <a:rPr lang="hr-HR" sz="2400" b="1" dirty="0" smtClean="0"/>
              <a:t>više od zapadnih </a:t>
            </a:r>
          </a:p>
          <a:p>
            <a:pPr lvl="1"/>
            <a:r>
              <a:rPr lang="hr-HR" sz="2000" dirty="0" smtClean="0"/>
              <a:t>Osijek 1900 sati, Zagreb – 1800 sati</a:t>
            </a:r>
            <a:endParaRPr lang="hr-HR" sz="2000" dirty="0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-36512" y="4077018"/>
            <a:ext cx="4653598" cy="11641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hr-HR" sz="2400" b="1" dirty="0" smtClean="0"/>
              <a:t>sjeverno primorje </a:t>
            </a:r>
            <a:r>
              <a:rPr lang="hr-HR" sz="2400" dirty="0" smtClean="0"/>
              <a:t>ima nešto manje </a:t>
            </a:r>
          </a:p>
          <a:p>
            <a:pPr lvl="1"/>
            <a:r>
              <a:rPr lang="hr-HR" sz="2000" dirty="0" smtClean="0"/>
              <a:t>Rijeka 2100 sati</a:t>
            </a:r>
          </a:p>
        </p:txBody>
      </p:sp>
      <p:sp>
        <p:nvSpPr>
          <p:cNvPr id="7" name="Rectangle 6"/>
          <p:cNvSpPr/>
          <p:nvPr/>
        </p:nvSpPr>
        <p:spPr>
          <a:xfrm>
            <a:off x="5794363" y="1648769"/>
            <a:ext cx="675509" cy="24809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hr-HR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1800 h</a:t>
            </a:r>
            <a:endParaRPr lang="hr-HR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8409245" y="2204864"/>
            <a:ext cx="675509" cy="24809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hr-HR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1900 h</a:t>
            </a:r>
            <a:endParaRPr lang="hr-HR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132118" y="5791196"/>
            <a:ext cx="675509" cy="24809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hr-HR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2700 h</a:t>
            </a:r>
            <a:endParaRPr lang="hr-HR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292080" y="4106033"/>
            <a:ext cx="675509" cy="24809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hr-HR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2500 h</a:t>
            </a:r>
            <a:endParaRPr lang="hr-HR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451610" y="2358688"/>
            <a:ext cx="675509" cy="24809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hr-HR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2100 h</a:t>
            </a:r>
            <a:endParaRPr lang="hr-HR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Down Arrow 11"/>
          <p:cNvSpPr/>
          <p:nvPr/>
        </p:nvSpPr>
        <p:spPr>
          <a:xfrm rot="8332854">
            <a:off x="4439609" y="2898290"/>
            <a:ext cx="648072" cy="3344339"/>
          </a:xfrm>
          <a:prstGeom prst="downArrow">
            <a:avLst>
              <a:gd name="adj1" fmla="val 50000"/>
              <a:gd name="adj2" fmla="val 79904"/>
            </a:avLst>
          </a:prstGeom>
          <a:solidFill>
            <a:srgbClr val="0070C0"/>
          </a:solidFill>
          <a:ln>
            <a:solidFill>
              <a:srgbClr val="0070C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hr-HR" b="1" dirty="0" smtClean="0"/>
              <a:t>SMANJUJE SE OSUNČANOST</a:t>
            </a:r>
            <a:endParaRPr lang="hr-HR" b="1" dirty="0"/>
          </a:p>
        </p:txBody>
      </p:sp>
      <p:sp>
        <p:nvSpPr>
          <p:cNvPr id="18" name="Down Arrow 17"/>
          <p:cNvSpPr/>
          <p:nvPr/>
        </p:nvSpPr>
        <p:spPr>
          <a:xfrm rot="6156792">
            <a:off x="6553079" y="955636"/>
            <a:ext cx="648072" cy="3160265"/>
          </a:xfrm>
          <a:prstGeom prst="downArrow">
            <a:avLst>
              <a:gd name="adj1" fmla="val 50000"/>
              <a:gd name="adj2" fmla="val 79904"/>
            </a:avLst>
          </a:prstGeom>
          <a:solidFill>
            <a:srgbClr val="0070C0"/>
          </a:solidFill>
          <a:ln>
            <a:solidFill>
              <a:srgbClr val="0070C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hr-HR" b="1" dirty="0" smtClean="0"/>
              <a:t>SMANJUJE SE OSUNČANOST</a:t>
            </a:r>
            <a:endParaRPr lang="hr-HR" b="1" dirty="0"/>
          </a:p>
        </p:txBody>
      </p:sp>
    </p:spTree>
    <p:extLst>
      <p:ext uri="{BB962C8B-B14F-4D97-AF65-F5344CB8AC3E}">
        <p14:creationId xmlns:p14="http://schemas.microsoft.com/office/powerpoint/2010/main" val="85249368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"/>
                            </p:stCondLst>
                            <p:childTnLst>
                              <p:par>
                                <p:cTn id="3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0" grpId="0"/>
      <p:bldP spid="11" grpId="0"/>
      <p:bldP spid="7" grpId="0" animBg="1"/>
      <p:bldP spid="13" grpId="0" animBg="1"/>
      <p:bldP spid="14" grpId="0" animBg="1"/>
      <p:bldP spid="15" grpId="0" animBg="1"/>
      <p:bldP spid="16" grpId="0" animBg="1"/>
      <p:bldP spid="12" grpId="0" animBg="1"/>
      <p:bldP spid="1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sz="3600" dirty="0" smtClean="0"/>
              <a:t>Srednje siječanjske i srpanjske temp. zraka (°C)</a:t>
            </a:r>
            <a:endParaRPr lang="hr-HR" sz="3600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9803" y="892750"/>
            <a:ext cx="4251805" cy="4284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763010" y="892750"/>
            <a:ext cx="4345494" cy="4336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3337" y="5301208"/>
            <a:ext cx="4653598" cy="14401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hr-HR" sz="2000" dirty="0" smtClean="0"/>
              <a:t>temperatura raste </a:t>
            </a:r>
            <a:r>
              <a:rPr lang="hr-HR" sz="2000" b="1" dirty="0" smtClean="0"/>
              <a:t>od kopna prema moru</a:t>
            </a:r>
            <a:r>
              <a:rPr lang="hr-HR" sz="2000" dirty="0" smtClean="0"/>
              <a:t> – more se sporije hladi od kopna</a:t>
            </a:r>
          </a:p>
          <a:p>
            <a:pPr lvl="0"/>
            <a:r>
              <a:rPr lang="hr-HR" sz="2000" dirty="0" smtClean="0"/>
              <a:t>utjecaj reljefa i nadmorske visine – </a:t>
            </a:r>
            <a:r>
              <a:rPr lang="hr-HR" sz="2000" b="1" dirty="0" smtClean="0"/>
              <a:t>najniže temp. u gorskim dijelovima</a:t>
            </a:r>
            <a:endParaRPr lang="hr-HR" sz="1800" b="1" dirty="0" smtClean="0"/>
          </a:p>
        </p:txBody>
      </p:sp>
      <p:sp>
        <p:nvSpPr>
          <p:cNvPr id="3" name="Rectangle 2"/>
          <p:cNvSpPr/>
          <p:nvPr/>
        </p:nvSpPr>
        <p:spPr>
          <a:xfrm>
            <a:off x="3131840" y="2780687"/>
            <a:ext cx="1080120" cy="16564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pic>
        <p:nvPicPr>
          <p:cNvPr id="8" name="Picture 7"/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203848" y="2780687"/>
            <a:ext cx="1127760" cy="1800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687045" y="2865692"/>
            <a:ext cx="1172754" cy="1303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2399358" y="1668909"/>
            <a:ext cx="576064" cy="28803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hr-HR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-2 °C</a:t>
            </a:r>
            <a:endParaRPr lang="hr-HR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547664" y="2420888"/>
            <a:ext cx="576064" cy="28803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hr-HR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-4 °C</a:t>
            </a:r>
            <a:endParaRPr lang="hr-HR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539552" y="3320867"/>
            <a:ext cx="576064" cy="28803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hr-HR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6°C</a:t>
            </a:r>
            <a:endParaRPr lang="hr-HR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Down Arrow 16"/>
          <p:cNvSpPr/>
          <p:nvPr/>
        </p:nvSpPr>
        <p:spPr>
          <a:xfrm rot="2817828">
            <a:off x="1879644" y="1507907"/>
            <a:ext cx="648072" cy="3160265"/>
          </a:xfrm>
          <a:prstGeom prst="downArrow">
            <a:avLst>
              <a:gd name="adj1" fmla="val 50000"/>
              <a:gd name="adj2" fmla="val 79904"/>
            </a:avLst>
          </a:prstGeom>
          <a:solidFill>
            <a:srgbClr val="FF0000"/>
          </a:solidFill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hr-HR" b="1" dirty="0" smtClean="0"/>
              <a:t>TEMPERATURA RASTE</a:t>
            </a:r>
            <a:endParaRPr lang="hr-HR" b="1" dirty="0"/>
          </a:p>
        </p:txBody>
      </p:sp>
      <p:sp>
        <p:nvSpPr>
          <p:cNvPr id="21" name="Content Placeholder 2"/>
          <p:cNvSpPr txBox="1">
            <a:spLocks/>
          </p:cNvSpPr>
          <p:nvPr/>
        </p:nvSpPr>
        <p:spPr>
          <a:xfrm>
            <a:off x="4598922" y="5301208"/>
            <a:ext cx="4653598" cy="14401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hr-HR" sz="1800" dirty="0" smtClean="0"/>
              <a:t>najveće temp. na otocima i krajnjem istoku Hrvatske – </a:t>
            </a:r>
            <a:r>
              <a:rPr lang="hr-HR" sz="1800" b="1" dirty="0" smtClean="0"/>
              <a:t>utjecaj kontinentalnosti</a:t>
            </a:r>
          </a:p>
          <a:p>
            <a:pPr lvl="0"/>
            <a:r>
              <a:rPr lang="hr-HR" sz="1800" dirty="0" smtClean="0"/>
              <a:t>temp. raste prema jugu i prema istoku</a:t>
            </a:r>
          </a:p>
          <a:p>
            <a:pPr lvl="0"/>
            <a:r>
              <a:rPr lang="hr-HR" sz="1800" dirty="0" smtClean="0"/>
              <a:t>planinski prostori „najhladniji”</a:t>
            </a:r>
          </a:p>
          <a:p>
            <a:pPr lvl="0"/>
            <a:endParaRPr lang="hr-HR" sz="1800" dirty="0" smtClean="0"/>
          </a:p>
        </p:txBody>
      </p:sp>
      <p:sp>
        <p:nvSpPr>
          <p:cNvPr id="22" name="Down Arrow 21"/>
          <p:cNvSpPr/>
          <p:nvPr/>
        </p:nvSpPr>
        <p:spPr>
          <a:xfrm rot="20356956">
            <a:off x="6263049" y="1586456"/>
            <a:ext cx="648072" cy="2558470"/>
          </a:xfrm>
          <a:prstGeom prst="downArrow">
            <a:avLst>
              <a:gd name="adj1" fmla="val 50000"/>
              <a:gd name="adj2" fmla="val 79904"/>
            </a:avLst>
          </a:prstGeom>
          <a:solidFill>
            <a:srgbClr val="FF0000"/>
          </a:solidFill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hr-HR" b="1" dirty="0" smtClean="0"/>
              <a:t>TEMPERATURA RASTE</a:t>
            </a:r>
            <a:endParaRPr lang="hr-HR" b="1" dirty="0"/>
          </a:p>
        </p:txBody>
      </p:sp>
      <p:sp>
        <p:nvSpPr>
          <p:cNvPr id="23" name="Down Arrow 22"/>
          <p:cNvSpPr/>
          <p:nvPr/>
        </p:nvSpPr>
        <p:spPr>
          <a:xfrm rot="16552274">
            <a:off x="7018672" y="124451"/>
            <a:ext cx="648072" cy="2753260"/>
          </a:xfrm>
          <a:prstGeom prst="downArrow">
            <a:avLst>
              <a:gd name="adj1" fmla="val 50000"/>
              <a:gd name="adj2" fmla="val 79904"/>
            </a:avLst>
          </a:prstGeom>
          <a:solidFill>
            <a:srgbClr val="FF0000"/>
          </a:solidFill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hr-HR" b="1" dirty="0" smtClean="0"/>
              <a:t>TEMPERATURA RASTE</a:t>
            </a:r>
            <a:endParaRPr lang="hr-HR" b="1" dirty="0"/>
          </a:p>
        </p:txBody>
      </p:sp>
      <p:sp>
        <p:nvSpPr>
          <p:cNvPr id="24" name="Rectangle 23"/>
          <p:cNvSpPr/>
          <p:nvPr/>
        </p:nvSpPr>
        <p:spPr>
          <a:xfrm>
            <a:off x="8457232" y="2420888"/>
            <a:ext cx="576064" cy="28803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hr-HR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22 °C</a:t>
            </a:r>
            <a:endParaRPr lang="hr-HR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8308337" y="5013176"/>
            <a:ext cx="576064" cy="28803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hr-HR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24 °C</a:t>
            </a:r>
            <a:endParaRPr lang="hr-HR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6854622" y="2153206"/>
            <a:ext cx="576064" cy="28803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hr-HR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20 °C</a:t>
            </a:r>
            <a:endParaRPr lang="hr-HR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5364088" y="1772816"/>
            <a:ext cx="576064" cy="28803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hr-HR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18 °C</a:t>
            </a:r>
            <a:endParaRPr lang="hr-HR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149100" y="870344"/>
            <a:ext cx="1182540" cy="39841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hr-HR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SIJEČANJ</a:t>
            </a:r>
            <a:endParaRPr lang="hr-HR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4656935" y="870344"/>
            <a:ext cx="1182540" cy="39841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hr-HR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SRPANJ</a:t>
            </a:r>
            <a:endParaRPr lang="hr-HR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771048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7" grpId="0" animBg="1"/>
      <p:bldP spid="21" grpId="0"/>
      <p:bldP spid="22" grpId="0" animBg="1"/>
      <p:bldP spid="2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Srednja godišnja temp. zraka (°C)</a:t>
            </a:r>
            <a:endParaRPr lang="hr-HR" dirty="0"/>
          </a:p>
        </p:txBody>
      </p:sp>
      <p:grpSp>
        <p:nvGrpSpPr>
          <p:cNvPr id="6" name="Group 5"/>
          <p:cNvGrpSpPr/>
          <p:nvPr/>
        </p:nvGrpSpPr>
        <p:grpSpPr>
          <a:xfrm>
            <a:off x="1486026" y="870068"/>
            <a:ext cx="6434415" cy="5987932"/>
            <a:chOff x="1486026" y="870068"/>
            <a:chExt cx="6434415" cy="5987932"/>
          </a:xfrm>
        </p:grpSpPr>
        <p:pic>
          <p:nvPicPr>
            <p:cNvPr id="6147" name="Picture 3"/>
            <p:cNvPicPr>
              <a:picLocks noChangeAspect="1" noChangeArrowheads="1"/>
            </p:cNvPicPr>
            <p:nvPr/>
          </p:nvPicPr>
          <p:blipFill rotWithShape="1"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486026" y="877211"/>
              <a:ext cx="6256422" cy="59807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Rectangle 2"/>
            <p:cNvSpPr/>
            <p:nvPr/>
          </p:nvSpPr>
          <p:spPr>
            <a:xfrm>
              <a:off x="7706513" y="870068"/>
              <a:ext cx="213928" cy="190371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r-HR"/>
            </a:p>
          </p:txBody>
        </p:sp>
        <p:sp>
          <p:nvSpPr>
            <p:cNvPr id="5" name="Rectangle 4"/>
            <p:cNvSpPr/>
            <p:nvPr/>
          </p:nvSpPr>
          <p:spPr>
            <a:xfrm>
              <a:off x="7701751" y="2894317"/>
              <a:ext cx="213928" cy="394225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r-HR"/>
            </a:p>
          </p:txBody>
        </p:sp>
      </p:grpSp>
    </p:spTree>
    <p:extLst>
      <p:ext uri="{BB962C8B-B14F-4D97-AF65-F5344CB8AC3E}">
        <p14:creationId xmlns:p14="http://schemas.microsoft.com/office/powerpoint/2010/main" val="210566154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Srednja godišnja količina padalina (mm)</a:t>
            </a:r>
            <a:endParaRPr lang="hr-HR" dirty="0"/>
          </a:p>
        </p:txBody>
      </p:sp>
      <p:pic>
        <p:nvPicPr>
          <p:cNvPr id="6147" name="Picture 3" descr="C:\Users\cornx\Desktop\SK_2016-17\Turisticka_geo\foto\klima\kolicina_padalina.jpg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491880" y="908720"/>
            <a:ext cx="5701545" cy="5799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-36512" y="1052736"/>
            <a:ext cx="4655456" cy="58699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spcBef>
                <a:spcPts val="1200"/>
              </a:spcBef>
            </a:pPr>
            <a:r>
              <a:rPr lang="hr-HR" sz="2200" dirty="0" smtClean="0"/>
              <a:t>većinu padalina donose </a:t>
            </a:r>
            <a:r>
              <a:rPr lang="hr-HR" sz="2200" b="1" dirty="0" smtClean="0">
                <a:solidFill>
                  <a:srgbClr val="FF0000"/>
                </a:solidFill>
              </a:rPr>
              <a:t>ciklone</a:t>
            </a:r>
            <a:r>
              <a:rPr lang="hr-HR" sz="2200" dirty="0" smtClean="0"/>
              <a:t> (islandska i </a:t>
            </a:r>
            <a:r>
              <a:rPr lang="hr-HR" sz="2200" dirty="0" err="1" smtClean="0"/>
              <a:t>genovska</a:t>
            </a:r>
            <a:r>
              <a:rPr lang="hr-HR" sz="2200" dirty="0" smtClean="0"/>
              <a:t>)</a:t>
            </a:r>
          </a:p>
          <a:p>
            <a:pPr lvl="0">
              <a:spcBef>
                <a:spcPts val="1200"/>
              </a:spcBef>
            </a:pPr>
            <a:r>
              <a:rPr lang="hr-HR" sz="2200" b="1" dirty="0" smtClean="0"/>
              <a:t>planine</a:t>
            </a:r>
            <a:r>
              <a:rPr lang="hr-HR" sz="2200" dirty="0" smtClean="0"/>
              <a:t> imaju više padalina</a:t>
            </a:r>
          </a:p>
          <a:p>
            <a:pPr lvl="0">
              <a:spcBef>
                <a:spcPts val="1200"/>
              </a:spcBef>
            </a:pPr>
            <a:r>
              <a:rPr lang="hr-HR" sz="2200" b="1" dirty="0" smtClean="0">
                <a:solidFill>
                  <a:srgbClr val="FF0000"/>
                </a:solidFill>
              </a:rPr>
              <a:t>Dinaridi sprječavaju </a:t>
            </a:r>
            <a:br>
              <a:rPr lang="hr-HR" sz="2200" b="1" dirty="0" smtClean="0">
                <a:solidFill>
                  <a:srgbClr val="FF0000"/>
                </a:solidFill>
              </a:rPr>
            </a:br>
            <a:r>
              <a:rPr lang="hr-HR" sz="2200" b="1" dirty="0" smtClean="0">
                <a:solidFill>
                  <a:srgbClr val="FF0000"/>
                </a:solidFill>
              </a:rPr>
              <a:t>prodor vlage u unutrašnjost</a:t>
            </a:r>
          </a:p>
          <a:p>
            <a:pPr lvl="0">
              <a:spcBef>
                <a:spcPts val="1200"/>
              </a:spcBef>
            </a:pPr>
            <a:r>
              <a:rPr lang="hr-HR" sz="2200" dirty="0" smtClean="0"/>
              <a:t>količina padalina raste od pučine prema planinama i od istoka </a:t>
            </a:r>
            <a:br>
              <a:rPr lang="hr-HR" sz="2200" dirty="0" smtClean="0"/>
            </a:br>
            <a:r>
              <a:rPr lang="hr-HR" sz="2200" dirty="0" smtClean="0"/>
              <a:t>Hrvatske prema zapadu (</a:t>
            </a:r>
            <a:r>
              <a:rPr lang="hr-HR" sz="2200" b="1" dirty="0" smtClean="0">
                <a:solidFill>
                  <a:srgbClr val="FF0000"/>
                </a:solidFill>
              </a:rPr>
              <a:t>utjecaj kontinentalnosti</a:t>
            </a:r>
            <a:r>
              <a:rPr lang="hr-HR" sz="2200" dirty="0" smtClean="0"/>
              <a:t>)</a:t>
            </a:r>
          </a:p>
          <a:p>
            <a:pPr lvl="1">
              <a:spcBef>
                <a:spcPts val="300"/>
              </a:spcBef>
            </a:pPr>
            <a:r>
              <a:rPr lang="hr-HR" sz="1800" dirty="0" smtClean="0"/>
              <a:t>Karlovac – 1100 mm</a:t>
            </a:r>
          </a:p>
          <a:p>
            <a:pPr lvl="1">
              <a:spcBef>
                <a:spcPts val="300"/>
              </a:spcBef>
            </a:pPr>
            <a:r>
              <a:rPr lang="hr-HR" sz="1800" dirty="0" smtClean="0"/>
              <a:t>Vukovar – 650 mm</a:t>
            </a:r>
          </a:p>
          <a:p>
            <a:pPr lvl="1">
              <a:spcBef>
                <a:spcPts val="300"/>
              </a:spcBef>
            </a:pPr>
            <a:r>
              <a:rPr lang="hr-HR" sz="1800" dirty="0" smtClean="0"/>
              <a:t>Palagruža – 270 mm</a:t>
            </a:r>
          </a:p>
          <a:p>
            <a:pPr lvl="1">
              <a:spcBef>
                <a:spcPts val="300"/>
              </a:spcBef>
            </a:pPr>
            <a:r>
              <a:rPr lang="hr-HR" sz="1800" dirty="0" smtClean="0"/>
              <a:t>Hvar – 700 mm</a:t>
            </a:r>
          </a:p>
          <a:p>
            <a:pPr lvl="1">
              <a:spcBef>
                <a:spcPts val="300"/>
              </a:spcBef>
            </a:pPr>
            <a:r>
              <a:rPr lang="hr-HR" sz="1800" dirty="0" smtClean="0"/>
              <a:t>Opatija – 1700 mm</a:t>
            </a:r>
          </a:p>
          <a:p>
            <a:pPr lvl="1">
              <a:spcBef>
                <a:spcPts val="300"/>
              </a:spcBef>
            </a:pPr>
            <a:r>
              <a:rPr lang="hr-HR" sz="1800" dirty="0" smtClean="0"/>
              <a:t>Risnjak – 3700 mm</a:t>
            </a:r>
          </a:p>
        </p:txBody>
      </p:sp>
      <p:sp>
        <p:nvSpPr>
          <p:cNvPr id="8" name="Down Arrow 7"/>
          <p:cNvSpPr/>
          <p:nvPr/>
        </p:nvSpPr>
        <p:spPr>
          <a:xfrm rot="10800000">
            <a:off x="4462484" y="3142827"/>
            <a:ext cx="648072" cy="2753260"/>
          </a:xfrm>
          <a:prstGeom prst="downArrow">
            <a:avLst>
              <a:gd name="adj1" fmla="val 50000"/>
              <a:gd name="adj2" fmla="val 79904"/>
            </a:avLst>
          </a:prstGeom>
          <a:solidFill>
            <a:srgbClr val="FF0000"/>
          </a:solidFill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hr-HR" b="1" dirty="0" smtClean="0"/>
              <a:t>RASTE KOL. PADALINA</a:t>
            </a:r>
            <a:endParaRPr lang="hr-HR" b="1" dirty="0"/>
          </a:p>
        </p:txBody>
      </p:sp>
      <p:sp>
        <p:nvSpPr>
          <p:cNvPr id="9" name="Down Arrow 8"/>
          <p:cNvSpPr/>
          <p:nvPr/>
        </p:nvSpPr>
        <p:spPr>
          <a:xfrm rot="5017561">
            <a:off x="7216593" y="368853"/>
            <a:ext cx="648072" cy="2753260"/>
          </a:xfrm>
          <a:prstGeom prst="downArrow">
            <a:avLst>
              <a:gd name="adj1" fmla="val 50000"/>
              <a:gd name="adj2" fmla="val 79904"/>
            </a:avLst>
          </a:prstGeom>
          <a:solidFill>
            <a:srgbClr val="FF0000"/>
          </a:solidFill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hr-HR" b="1" dirty="0" smtClean="0"/>
              <a:t>RASTE KOL. PADALINA</a:t>
            </a:r>
            <a:endParaRPr lang="hr-HR" b="1" dirty="0"/>
          </a:p>
        </p:txBody>
      </p:sp>
      <p:sp>
        <p:nvSpPr>
          <p:cNvPr id="10" name="Rectangle 9"/>
          <p:cNvSpPr/>
          <p:nvPr/>
        </p:nvSpPr>
        <p:spPr>
          <a:xfrm>
            <a:off x="5245565" y="6095155"/>
            <a:ext cx="890970" cy="28803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hr-HR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270 mm</a:t>
            </a:r>
            <a:endParaRPr lang="hr-HR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974653" y="5508458"/>
            <a:ext cx="890970" cy="28803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hr-HR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700 mm</a:t>
            </a:r>
            <a:endParaRPr lang="hr-HR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8161767" y="2556130"/>
            <a:ext cx="890970" cy="28803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hr-HR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650 mm</a:t>
            </a:r>
            <a:endParaRPr lang="hr-HR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375335" y="2350739"/>
            <a:ext cx="1058240" cy="28803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hr-HR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1100 mm</a:t>
            </a:r>
            <a:endParaRPr lang="hr-HR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151199" y="1846683"/>
            <a:ext cx="1058240" cy="28803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hr-HR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3700 mm</a:t>
            </a:r>
            <a:endParaRPr lang="hr-HR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225728" y="2298138"/>
            <a:ext cx="1058240" cy="28803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hr-HR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1700 mm</a:t>
            </a:r>
            <a:endParaRPr lang="hr-HR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4658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25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Vjetrovi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8" y="1000108"/>
            <a:ext cx="8964488" cy="2932948"/>
          </a:xfrm>
        </p:spPr>
        <p:txBody>
          <a:bodyPr>
            <a:normAutofit/>
          </a:bodyPr>
          <a:lstStyle/>
          <a:p>
            <a:pPr lvl="0"/>
            <a:r>
              <a:rPr lang="hr-HR" sz="2400" b="1" dirty="0" smtClean="0">
                <a:solidFill>
                  <a:srgbClr val="FF0000"/>
                </a:solidFill>
              </a:rPr>
              <a:t>vjetar</a:t>
            </a:r>
            <a:r>
              <a:rPr lang="hr-HR" sz="2400" dirty="0" smtClean="0"/>
              <a:t> je horizontalno (vodoravno) strujanje zraka (iz područja višeg u područje nižeg tlaka zraka)</a:t>
            </a:r>
          </a:p>
          <a:p>
            <a:pPr lvl="0"/>
            <a:r>
              <a:rPr lang="hr-HR" sz="2400" dirty="0" smtClean="0"/>
              <a:t>najvjetrovitiji dio Hrvatske je priobalje – </a:t>
            </a:r>
            <a:r>
              <a:rPr lang="hr-HR" sz="2400" b="1" dirty="0" smtClean="0">
                <a:solidFill>
                  <a:srgbClr val="FF0000"/>
                </a:solidFill>
              </a:rPr>
              <a:t>bura</a:t>
            </a:r>
            <a:r>
              <a:rPr lang="hr-HR" sz="2400" b="1" dirty="0" smtClean="0"/>
              <a:t>, </a:t>
            </a:r>
            <a:r>
              <a:rPr lang="hr-HR" sz="2400" b="1" dirty="0" smtClean="0">
                <a:solidFill>
                  <a:srgbClr val="FF0000"/>
                </a:solidFill>
              </a:rPr>
              <a:t>jugo</a:t>
            </a:r>
            <a:r>
              <a:rPr lang="hr-HR" sz="2400" b="1" dirty="0" smtClean="0"/>
              <a:t> </a:t>
            </a:r>
            <a:r>
              <a:rPr lang="hr-HR" sz="2400" dirty="0" smtClean="0"/>
              <a:t>i</a:t>
            </a:r>
            <a:r>
              <a:rPr lang="hr-HR" sz="2400" b="1" dirty="0" smtClean="0"/>
              <a:t> </a:t>
            </a:r>
            <a:r>
              <a:rPr lang="hr-HR" sz="2400" b="1" dirty="0" smtClean="0">
                <a:solidFill>
                  <a:srgbClr val="FF0000"/>
                </a:solidFill>
              </a:rPr>
              <a:t>maestral</a:t>
            </a:r>
            <a:endParaRPr lang="hr-HR" sz="2400" dirty="0" smtClean="0">
              <a:solidFill>
                <a:srgbClr val="FF0000"/>
              </a:solidFill>
            </a:endParaRPr>
          </a:p>
          <a:p>
            <a:pPr lvl="0"/>
            <a:r>
              <a:rPr lang="hr-HR" sz="2400" b="1" dirty="0" smtClean="0">
                <a:solidFill>
                  <a:srgbClr val="FF0000"/>
                </a:solidFill>
              </a:rPr>
              <a:t>zmorac</a:t>
            </a:r>
            <a:r>
              <a:rPr lang="hr-HR" sz="2400" dirty="0" smtClean="0">
                <a:solidFill>
                  <a:srgbClr val="FF0000"/>
                </a:solidFill>
              </a:rPr>
              <a:t> </a:t>
            </a:r>
            <a:r>
              <a:rPr lang="hr-HR" sz="2400" dirty="0" smtClean="0"/>
              <a:t>i </a:t>
            </a:r>
            <a:r>
              <a:rPr lang="hr-HR" sz="2400" b="1" dirty="0" smtClean="0">
                <a:solidFill>
                  <a:srgbClr val="FF0000"/>
                </a:solidFill>
              </a:rPr>
              <a:t>kopnenjak</a:t>
            </a:r>
            <a:r>
              <a:rPr lang="hr-HR" sz="2400" dirty="0" smtClean="0">
                <a:solidFill>
                  <a:srgbClr val="FF0000"/>
                </a:solidFill>
              </a:rPr>
              <a:t> </a:t>
            </a:r>
            <a:r>
              <a:rPr lang="hr-HR" sz="2400" dirty="0" smtClean="0"/>
              <a:t>– pušu radi dnevnog zagrijavanja i hlađenja kopna i mora</a:t>
            </a:r>
          </a:p>
          <a:p>
            <a:r>
              <a:rPr lang="hr-HR" sz="2400" dirty="0" smtClean="0"/>
              <a:t>u unutrašnjosti Hrvatske vjetrovi se zovu po stranama svijeta, a najviše pušu </a:t>
            </a:r>
            <a:r>
              <a:rPr lang="hr-HR" sz="2400" b="1" dirty="0" smtClean="0">
                <a:solidFill>
                  <a:srgbClr val="FF0000"/>
                </a:solidFill>
              </a:rPr>
              <a:t>sjevernjak</a:t>
            </a:r>
            <a:r>
              <a:rPr lang="hr-HR" sz="2400" dirty="0" smtClean="0"/>
              <a:t> i </a:t>
            </a:r>
            <a:r>
              <a:rPr lang="hr-HR" sz="2400" b="1" dirty="0" smtClean="0">
                <a:solidFill>
                  <a:srgbClr val="FF0000"/>
                </a:solidFill>
              </a:rPr>
              <a:t>zapadnjak</a:t>
            </a:r>
            <a:endParaRPr lang="hr-HR" sz="2400" b="1" dirty="0">
              <a:solidFill>
                <a:srgbClr val="FF0000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1619672" y="4423409"/>
            <a:ext cx="2707509" cy="2226567"/>
            <a:chOff x="1814090" y="4221088"/>
            <a:chExt cx="2707509" cy="2226567"/>
          </a:xfrm>
        </p:grpSpPr>
        <p:pic>
          <p:nvPicPr>
            <p:cNvPr id="5" name="Picture 4"/>
            <p:cNvPicPr>
              <a:picLocks noChangeAspect="1" noChangeArrowheads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814090" y="4221088"/>
              <a:ext cx="2707509" cy="18340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TextBox 5"/>
            <p:cNvSpPr txBox="1"/>
            <p:nvPr/>
          </p:nvSpPr>
          <p:spPr>
            <a:xfrm>
              <a:off x="1907704" y="6078323"/>
              <a:ext cx="25202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r-HR" b="1" dirty="0" smtClean="0"/>
                <a:t>Zmorac</a:t>
              </a:r>
              <a:r>
                <a:rPr lang="hr-HR" dirty="0" smtClean="0"/>
                <a:t> ili danik</a:t>
              </a:r>
              <a:endParaRPr lang="hr-HR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5010544" y="4166805"/>
            <a:ext cx="2694516" cy="2483171"/>
            <a:chOff x="5204962" y="4195481"/>
            <a:chExt cx="2694516" cy="2483171"/>
          </a:xfrm>
        </p:grpSpPr>
        <p:pic>
          <p:nvPicPr>
            <p:cNvPr id="4" name="Picture 4"/>
            <p:cNvPicPr>
              <a:picLocks noChangeAspect="1" noChangeArrowheads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5204962" y="4195481"/>
              <a:ext cx="2694516" cy="20804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TextBox 6"/>
            <p:cNvSpPr txBox="1"/>
            <p:nvPr/>
          </p:nvSpPr>
          <p:spPr>
            <a:xfrm>
              <a:off x="5292080" y="6309320"/>
              <a:ext cx="25202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r-HR" b="1" dirty="0" err="1" smtClean="0"/>
                <a:t>Kopnenjak</a:t>
              </a:r>
              <a:r>
                <a:rPr lang="hr-HR" dirty="0" smtClean="0"/>
                <a:t> ili noćnik</a:t>
              </a:r>
              <a:endParaRPr lang="hr-HR" dirty="0"/>
            </a:p>
          </p:txBody>
        </p:sp>
      </p:grp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Vjetrovi</a:t>
            </a:r>
          </a:p>
        </p:txBody>
      </p:sp>
      <p:pic>
        <p:nvPicPr>
          <p:cNvPr id="5" name="Rezervirano mjesto sadržaja 4"/>
          <p:cNvPicPr>
            <a:picLocks noGrp="1" noChangeAspect="1"/>
          </p:cNvPicPr>
          <p:nvPr>
            <p:ph idx="1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51720" y="0"/>
            <a:ext cx="7009455" cy="7248944"/>
          </a:xfrm>
          <a:ln w="0">
            <a:noFill/>
          </a:ln>
          <a:effectLst>
            <a:softEdge rad="0"/>
          </a:effectLst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5994387" y="44625"/>
            <a:ext cx="3087962" cy="3384376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hr-HR" sz="2400" b="1" dirty="0" smtClean="0">
                <a:solidFill>
                  <a:srgbClr val="FF0000"/>
                </a:solidFill>
              </a:rPr>
              <a:t>Bura</a:t>
            </a:r>
            <a:endParaRPr lang="hr-HR" sz="1600" b="1" dirty="0" smtClean="0">
              <a:solidFill>
                <a:srgbClr val="FF0000"/>
              </a:solidFill>
            </a:endParaRPr>
          </a:p>
          <a:p>
            <a:r>
              <a:rPr lang="hr-HR" sz="1800" b="1" dirty="0" smtClean="0"/>
              <a:t>hladan i suh vjetar </a:t>
            </a:r>
            <a:r>
              <a:rPr lang="hr-HR" sz="1800" dirty="0" smtClean="0"/>
              <a:t>koji puše iz smjera </a:t>
            </a:r>
            <a:r>
              <a:rPr lang="hr-HR" sz="1800" b="1" dirty="0" smtClean="0">
                <a:solidFill>
                  <a:srgbClr val="FF0000"/>
                </a:solidFill>
              </a:rPr>
              <a:t>sjeveroistoka</a:t>
            </a:r>
            <a:r>
              <a:rPr lang="hr-HR" sz="1800" dirty="0" smtClean="0"/>
              <a:t>, </a:t>
            </a:r>
            <a:r>
              <a:rPr lang="hr-HR" sz="1800" u="sng" dirty="0" smtClean="0"/>
              <a:t>okomito na obalu</a:t>
            </a:r>
          </a:p>
          <a:p>
            <a:pPr>
              <a:spcBef>
                <a:spcPts val="1200"/>
              </a:spcBef>
            </a:pPr>
            <a:r>
              <a:rPr lang="hr-HR" sz="1800" dirty="0" smtClean="0"/>
              <a:t>nastaje prelaskom hladnog zraka preko planinske prepreke (Dinarida) </a:t>
            </a:r>
          </a:p>
          <a:p>
            <a:pPr>
              <a:spcBef>
                <a:spcPts val="1200"/>
              </a:spcBef>
            </a:pPr>
            <a:r>
              <a:rPr lang="hr-HR" sz="1800" dirty="0" smtClean="0"/>
              <a:t>zimi puše i do 160 km/h i izaziva zastoj ili prekid prometa prema otocima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-20463" y="4941168"/>
            <a:ext cx="5004048" cy="1728192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hr-HR" sz="2400" b="1" dirty="0" smtClean="0">
                <a:solidFill>
                  <a:srgbClr val="FF0000"/>
                </a:solidFill>
              </a:rPr>
              <a:t>Jugo</a:t>
            </a:r>
            <a:endParaRPr lang="hr-HR" sz="1800" b="1" dirty="0" smtClean="0">
              <a:solidFill>
                <a:srgbClr val="FF0000"/>
              </a:solidFill>
            </a:endParaRPr>
          </a:p>
          <a:p>
            <a:r>
              <a:rPr lang="hr-HR" sz="1800" dirty="0" smtClean="0"/>
              <a:t>puše kao </a:t>
            </a:r>
            <a:r>
              <a:rPr lang="hr-HR" sz="1800" b="1" dirty="0" smtClean="0">
                <a:solidFill>
                  <a:srgbClr val="FF0000"/>
                </a:solidFill>
              </a:rPr>
              <a:t>jugoistočni</a:t>
            </a:r>
            <a:r>
              <a:rPr lang="hr-HR" sz="1800" b="1" dirty="0" smtClean="0"/>
              <a:t> </a:t>
            </a:r>
            <a:r>
              <a:rPr lang="hr-HR" sz="1800" b="1" dirty="0" smtClean="0">
                <a:solidFill>
                  <a:srgbClr val="FF0000"/>
                </a:solidFill>
              </a:rPr>
              <a:t>vjetar</a:t>
            </a:r>
            <a:r>
              <a:rPr lang="hr-HR" sz="1800" dirty="0" smtClean="0"/>
              <a:t>, donosi </a:t>
            </a:r>
            <a:r>
              <a:rPr lang="hr-HR" sz="1800" b="1" dirty="0" smtClean="0"/>
              <a:t>naoblaku</a:t>
            </a:r>
            <a:r>
              <a:rPr lang="hr-HR" sz="1800" dirty="0" smtClean="0"/>
              <a:t>, </a:t>
            </a:r>
            <a:r>
              <a:rPr lang="hr-HR" sz="1800" b="1" dirty="0" smtClean="0"/>
              <a:t>kišovito</a:t>
            </a:r>
            <a:r>
              <a:rPr lang="hr-HR" sz="1800" dirty="0" smtClean="0"/>
              <a:t> i </a:t>
            </a:r>
            <a:r>
              <a:rPr lang="hr-HR" sz="1800" b="1" dirty="0" smtClean="0"/>
              <a:t>toplo vrijeme </a:t>
            </a:r>
            <a:r>
              <a:rPr lang="hr-HR" sz="1800" dirty="0" smtClean="0"/>
              <a:t>(nakupi se vlage prilikom prelaska preko Sredozemlja)</a:t>
            </a:r>
          </a:p>
          <a:p>
            <a:pPr>
              <a:spcBef>
                <a:spcPts val="600"/>
              </a:spcBef>
            </a:pPr>
            <a:r>
              <a:rPr lang="hr-HR" sz="1800" dirty="0" smtClean="0"/>
              <a:t>ponekad donosi prašinu iz Afrike (blatne kiše)</a:t>
            </a:r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-1" y="3356992"/>
            <a:ext cx="3851921" cy="14401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hr-HR" sz="2400" b="1" dirty="0" smtClean="0">
                <a:solidFill>
                  <a:srgbClr val="FF0000"/>
                </a:solidFill>
              </a:rPr>
              <a:t>Maestral</a:t>
            </a:r>
            <a:endParaRPr lang="hr-HR" sz="2000" b="1" dirty="0" smtClean="0">
              <a:solidFill>
                <a:srgbClr val="FF0000"/>
              </a:solidFill>
            </a:endParaRPr>
          </a:p>
          <a:p>
            <a:r>
              <a:rPr lang="hr-HR" sz="1800" b="1" dirty="0" smtClean="0"/>
              <a:t>vjetar lijepog i vedrog vremena</a:t>
            </a:r>
            <a:r>
              <a:rPr lang="hr-HR" sz="1800" dirty="0" smtClean="0"/>
              <a:t>, puše u toplom dijelu godine iz smjera </a:t>
            </a:r>
            <a:r>
              <a:rPr lang="hr-HR" sz="1800" b="1" dirty="0" smtClean="0">
                <a:solidFill>
                  <a:srgbClr val="FF0000"/>
                </a:solidFill>
              </a:rPr>
              <a:t>sjeverozapada</a:t>
            </a:r>
          </a:p>
        </p:txBody>
      </p:sp>
      <p:sp>
        <p:nvSpPr>
          <p:cNvPr id="14" name="Right Arrow 13"/>
          <p:cNvSpPr/>
          <p:nvPr/>
        </p:nvSpPr>
        <p:spPr>
          <a:xfrm rot="1987111">
            <a:off x="335157" y="1592365"/>
            <a:ext cx="2005024" cy="986384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hr-HR" sz="2400" b="1" dirty="0" smtClean="0"/>
              <a:t>MAESTRAL</a:t>
            </a:r>
            <a:endParaRPr lang="hr-HR" sz="2400" b="1" dirty="0"/>
          </a:p>
        </p:txBody>
      </p:sp>
      <p:sp>
        <p:nvSpPr>
          <p:cNvPr id="16" name="Left Arrow 15"/>
          <p:cNvSpPr/>
          <p:nvPr/>
        </p:nvSpPr>
        <p:spPr>
          <a:xfrm rot="2968711">
            <a:off x="5030992" y="5900113"/>
            <a:ext cx="2073426" cy="1080120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3200" b="1" dirty="0" smtClean="0"/>
              <a:t>JUGO</a:t>
            </a:r>
            <a:endParaRPr lang="hr-HR" sz="3200" b="1" dirty="0"/>
          </a:p>
        </p:txBody>
      </p:sp>
      <p:sp>
        <p:nvSpPr>
          <p:cNvPr id="17" name="Left Arrow 16"/>
          <p:cNvSpPr/>
          <p:nvPr/>
        </p:nvSpPr>
        <p:spPr>
          <a:xfrm rot="19286155">
            <a:off x="4028646" y="744067"/>
            <a:ext cx="1466767" cy="1080120"/>
          </a:xfrm>
          <a:prstGeom prst="leftArrow">
            <a:avLst/>
          </a:prstGeom>
          <a:solidFill>
            <a:srgbClr val="0070C0"/>
          </a:solidFill>
          <a:ln>
            <a:solidFill>
              <a:srgbClr val="0070C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3200" b="1" dirty="0" smtClean="0"/>
              <a:t>BURA</a:t>
            </a:r>
            <a:endParaRPr lang="hr-HR" sz="3200" b="1" dirty="0"/>
          </a:p>
        </p:txBody>
      </p:sp>
      <p:sp>
        <p:nvSpPr>
          <p:cNvPr id="19" name="Left Arrow 18"/>
          <p:cNvSpPr/>
          <p:nvPr/>
        </p:nvSpPr>
        <p:spPr>
          <a:xfrm rot="19286155">
            <a:off x="4826546" y="1918928"/>
            <a:ext cx="1466767" cy="1080120"/>
          </a:xfrm>
          <a:prstGeom prst="leftArrow">
            <a:avLst/>
          </a:prstGeom>
          <a:solidFill>
            <a:srgbClr val="0070C0"/>
          </a:solidFill>
          <a:ln>
            <a:solidFill>
              <a:srgbClr val="0070C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3200" b="1" dirty="0" smtClean="0"/>
              <a:t>BURA</a:t>
            </a:r>
            <a:endParaRPr lang="hr-HR" sz="3200" b="1" dirty="0"/>
          </a:p>
        </p:txBody>
      </p:sp>
      <p:sp>
        <p:nvSpPr>
          <p:cNvPr id="20" name="Left Arrow 19"/>
          <p:cNvSpPr/>
          <p:nvPr/>
        </p:nvSpPr>
        <p:spPr>
          <a:xfrm rot="19286155">
            <a:off x="5558573" y="3184339"/>
            <a:ext cx="1466767" cy="1080120"/>
          </a:xfrm>
          <a:prstGeom prst="leftArrow">
            <a:avLst/>
          </a:prstGeom>
          <a:solidFill>
            <a:srgbClr val="0070C0"/>
          </a:solidFill>
          <a:ln>
            <a:solidFill>
              <a:srgbClr val="0070C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3200" b="1" dirty="0" smtClean="0"/>
              <a:t>BURA</a:t>
            </a:r>
            <a:endParaRPr lang="hr-HR" sz="3200" b="1" dirty="0"/>
          </a:p>
        </p:txBody>
      </p:sp>
      <p:sp>
        <p:nvSpPr>
          <p:cNvPr id="21" name="Left Arrow 20"/>
          <p:cNvSpPr/>
          <p:nvPr/>
        </p:nvSpPr>
        <p:spPr>
          <a:xfrm rot="19286155">
            <a:off x="6994788" y="4009219"/>
            <a:ext cx="1466767" cy="1080120"/>
          </a:xfrm>
          <a:prstGeom prst="leftArrow">
            <a:avLst/>
          </a:prstGeom>
          <a:solidFill>
            <a:srgbClr val="0070C0"/>
          </a:solidFill>
          <a:ln>
            <a:solidFill>
              <a:srgbClr val="0070C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3200" b="1" dirty="0" smtClean="0"/>
              <a:t>BURA</a:t>
            </a:r>
            <a:endParaRPr lang="hr-HR" sz="3200" b="1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4.71785E-6 L -0.08385 0.09204 " pathEditMode="relative" rAng="0" ptsTypes="AA">
                                      <p:cBhvr>
                                        <p:cTn id="9" dur="1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201" y="4602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1.10083E-6 L -0.08438 0.09505 " pathEditMode="relative" rAng="0" ptsTypes="AA">
                                      <p:cBhvr>
                                        <p:cTn id="14" dur="1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219" y="4741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3.19149E-6 L -0.06996 0.07239 " pathEditMode="relative" rAng="0" ptsTypes="AA">
                                      <p:cBhvr>
                                        <p:cTn id="19" dur="1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07" y="3608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3.78353E-6 L -0.05972 0.06036 " pathEditMode="relative" rAng="0" ptsTypes="AA">
                                      <p:cBhvr>
                                        <p:cTn id="24" dur="1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86" y="30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25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3889 -0.22827 " pathEditMode="relative" ptsTypes="AA">
                                      <p:cBhvr>
                                        <p:cTn id="35" dur="1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0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4.02405E-6 L 0.14115 0.12535 " pathEditMode="relative" rAng="0" ptsTypes="AA">
                                      <p:cBhvr>
                                        <p:cTn id="45" dur="1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049" y="6267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3" grpId="0"/>
      <p:bldP spid="14" grpId="1" animBg="1"/>
      <p:bldP spid="14" grpId="2" animBg="1"/>
      <p:bldP spid="16" grpId="0" animBg="1"/>
      <p:bldP spid="16" grpId="1" animBg="1"/>
      <p:bldP spid="17" grpId="0" animBg="1"/>
      <p:bldP spid="17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482" t="1677" r="3140" b="5999"/>
          <a:stretch/>
        </p:blipFill>
        <p:spPr>
          <a:xfrm>
            <a:off x="2297940" y="10732"/>
            <a:ext cx="6846060" cy="6846060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4526" y="3789040"/>
            <a:ext cx="4427984" cy="2348879"/>
          </a:xfrm>
        </p:spPr>
        <p:txBody>
          <a:bodyPr>
            <a:noAutofit/>
          </a:bodyPr>
          <a:lstStyle/>
          <a:p>
            <a:pPr>
              <a:lnSpc>
                <a:spcPts val="6500"/>
              </a:lnSpc>
            </a:pPr>
            <a:r>
              <a:rPr lang="hr-HR" sz="66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Klimatske regije</a:t>
            </a:r>
            <a:br>
              <a:rPr lang="hr-HR" sz="66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hr-HR" sz="66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Hrvatske</a:t>
            </a:r>
            <a:endParaRPr lang="hr-HR" sz="6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084168" y="208407"/>
            <a:ext cx="1388456" cy="1388246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5" cstate="screen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067944" y="1709738"/>
            <a:ext cx="1433058" cy="1428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 rotWithShape="1">
          <a:blip r:embed="rId7" cstate="screen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25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427984" y="5114926"/>
            <a:ext cx="1440160" cy="1397964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9" cstate="screen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25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115616" y="972990"/>
            <a:ext cx="1419448" cy="133448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8042935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/>
          <p:cNvGrpSpPr/>
          <p:nvPr/>
        </p:nvGrpSpPr>
        <p:grpSpPr>
          <a:xfrm>
            <a:off x="3261025" y="404664"/>
            <a:ext cx="5882975" cy="5904656"/>
            <a:chOff x="3059833" y="461851"/>
            <a:chExt cx="6084167" cy="6106589"/>
          </a:xfrm>
        </p:grpSpPr>
        <p:pic>
          <p:nvPicPr>
            <p:cNvPr id="16" name="Picture 6"/>
            <p:cNvPicPr>
              <a:picLocks noChangeAspect="1" noChangeArrowheads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2882" b="4645"/>
            <a:stretch/>
          </p:blipFill>
          <p:spPr>
            <a:xfrm>
              <a:off x="3059833" y="461851"/>
              <a:ext cx="6084167" cy="610658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" name="Rectangle 22"/>
            <p:cNvSpPr/>
            <p:nvPr/>
          </p:nvSpPr>
          <p:spPr>
            <a:xfrm>
              <a:off x="6660232" y="3140968"/>
              <a:ext cx="2304256" cy="15121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r-HR"/>
            </a:p>
          </p:txBody>
        </p:sp>
      </p:grpSp>
      <p:sp>
        <p:nvSpPr>
          <p:cNvPr id="17" name="Rounded Rectangle 16"/>
          <p:cNvSpPr/>
          <p:nvPr/>
        </p:nvSpPr>
        <p:spPr>
          <a:xfrm>
            <a:off x="3152144" y="5517232"/>
            <a:ext cx="2016224" cy="115212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Klimatske regije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36512" y="1000108"/>
            <a:ext cx="5220674" cy="5643578"/>
          </a:xfrm>
        </p:spPr>
        <p:txBody>
          <a:bodyPr>
            <a:noAutofit/>
          </a:bodyPr>
          <a:lstStyle/>
          <a:p>
            <a:pPr>
              <a:spcBef>
                <a:spcPts val="1500"/>
              </a:spcBef>
            </a:pPr>
            <a:r>
              <a:rPr lang="hr-HR" sz="2400" dirty="0"/>
              <a:t>na temelju </a:t>
            </a:r>
            <a:r>
              <a:rPr lang="hr-HR" sz="2400" b="1" dirty="0">
                <a:solidFill>
                  <a:srgbClr val="FF0000"/>
                </a:solidFill>
              </a:rPr>
              <a:t>srednjih vrijednosti temperature zraka i </a:t>
            </a:r>
            <a:r>
              <a:rPr lang="hr-HR" sz="2400" b="1" dirty="0" smtClean="0">
                <a:solidFill>
                  <a:srgbClr val="FF0000"/>
                </a:solidFill>
              </a:rPr>
              <a:t>padalina </a:t>
            </a:r>
            <a:r>
              <a:rPr lang="hr-HR" sz="2400" dirty="0" smtClean="0"/>
              <a:t>u Hrvatskoj razlikujemo</a:t>
            </a:r>
            <a:r>
              <a:rPr lang="hr-HR" sz="2400" b="1" dirty="0"/>
              <a:t> </a:t>
            </a:r>
            <a:r>
              <a:rPr lang="hr-HR" sz="2400" b="1" dirty="0" smtClean="0"/>
              <a:t/>
            </a:r>
            <a:br>
              <a:rPr lang="hr-HR" sz="2400" b="1" dirty="0" smtClean="0"/>
            </a:br>
            <a:r>
              <a:rPr lang="hr-HR" sz="2600" b="1" dirty="0" smtClean="0">
                <a:solidFill>
                  <a:srgbClr val="FF0000"/>
                </a:solidFill>
              </a:rPr>
              <a:t>3 klimatske regije:</a:t>
            </a:r>
          </a:p>
          <a:p>
            <a:pPr lvl="1">
              <a:spcBef>
                <a:spcPts val="1200"/>
              </a:spcBef>
            </a:pPr>
            <a:r>
              <a:rPr lang="hr-HR" sz="2400" dirty="0" smtClean="0"/>
              <a:t>Panonsko - </a:t>
            </a:r>
            <a:r>
              <a:rPr lang="hr-HR" sz="2400" dirty="0" err="1" smtClean="0"/>
              <a:t>peripanonsku</a:t>
            </a:r>
            <a:endParaRPr lang="hr-HR" sz="2400" dirty="0" smtClean="0"/>
          </a:p>
          <a:p>
            <a:pPr lvl="1">
              <a:spcBef>
                <a:spcPts val="600"/>
              </a:spcBef>
            </a:pPr>
            <a:r>
              <a:rPr lang="hr-HR" sz="2400" dirty="0" smtClean="0"/>
              <a:t>Gorsko - </a:t>
            </a:r>
            <a:r>
              <a:rPr lang="hr-HR" sz="2400" dirty="0" err="1" smtClean="0"/>
              <a:t>kotlinsku</a:t>
            </a:r>
            <a:endParaRPr lang="hr-HR" sz="2400" dirty="0" smtClean="0"/>
          </a:p>
          <a:p>
            <a:pPr lvl="1">
              <a:spcBef>
                <a:spcPts val="600"/>
              </a:spcBef>
            </a:pPr>
            <a:r>
              <a:rPr lang="hr-HR" sz="2400" dirty="0" smtClean="0"/>
              <a:t>Sredozemnu</a:t>
            </a:r>
          </a:p>
        </p:txBody>
      </p:sp>
      <p:grpSp>
        <p:nvGrpSpPr>
          <p:cNvPr id="31" name="Group 30"/>
          <p:cNvGrpSpPr/>
          <p:nvPr/>
        </p:nvGrpSpPr>
        <p:grpSpPr>
          <a:xfrm>
            <a:off x="107504" y="4241183"/>
            <a:ext cx="4251960" cy="2500185"/>
            <a:chOff x="107504" y="4241183"/>
            <a:chExt cx="4251960" cy="2500185"/>
          </a:xfrm>
        </p:grpSpPr>
        <p:pic>
          <p:nvPicPr>
            <p:cNvPr id="24" name="Picture 6"/>
            <p:cNvPicPr>
              <a:picLocks noChangeAspect="1" noChangeArrowheads="1"/>
            </p:cNvPicPr>
            <p:nvPr/>
          </p:nvPicPr>
          <p:blipFill rotWithShape="1">
            <a:blip r:embed="rId3" cstate="screen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07504" y="4241183"/>
              <a:ext cx="4251960" cy="2500185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</p:pic>
        <p:sp>
          <p:nvSpPr>
            <p:cNvPr id="25" name="Rectangle 24"/>
            <p:cNvSpPr/>
            <p:nvPr/>
          </p:nvSpPr>
          <p:spPr>
            <a:xfrm>
              <a:off x="202694" y="4347757"/>
              <a:ext cx="544029" cy="341961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r-HR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202694" y="4985048"/>
              <a:ext cx="544029" cy="341961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r-HR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202694" y="5620722"/>
              <a:ext cx="544029" cy="341961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r-HR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202694" y="6306262"/>
              <a:ext cx="544029" cy="341961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r-HR"/>
            </a:p>
          </p:txBody>
        </p:sp>
        <p:pic>
          <p:nvPicPr>
            <p:cNvPr id="32" name="Picture 6"/>
            <p:cNvPicPr>
              <a:picLocks noChangeAspect="1" noChangeArrowheads="1"/>
            </p:cNvPicPr>
            <p:nvPr/>
          </p:nvPicPr>
          <p:blipFill rotWithShape="1">
            <a:blip r:embed="rId5" cstate="screen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5000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57250" y="4245719"/>
              <a:ext cx="3466620" cy="245092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8" name="Picture 2"/>
          <p:cNvPicPr>
            <a:picLocks noChangeAspect="1" noChangeArrowheads="1"/>
          </p:cNvPicPr>
          <p:nvPr/>
        </p:nvPicPr>
        <p:blipFill rotWithShape="1">
          <a:blip r:embed="rId7" cstate="screen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25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055897" y="2963062"/>
            <a:ext cx="1978406" cy="1978106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Panonsko – peripanonska klimatska regija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659795"/>
            <a:ext cx="9144000" cy="6297597"/>
          </a:xfrm>
        </p:spPr>
        <p:txBody>
          <a:bodyPr>
            <a:noAutofit/>
          </a:bodyPr>
          <a:lstStyle/>
          <a:p>
            <a:pPr lvl="0">
              <a:spcBef>
                <a:spcPts val="600"/>
              </a:spcBef>
            </a:pPr>
            <a:r>
              <a:rPr lang="hr-HR" sz="2400" dirty="0" smtClean="0"/>
              <a:t>prevladava </a:t>
            </a:r>
            <a:r>
              <a:rPr lang="hr-HR" sz="2400" b="1" dirty="0" smtClean="0">
                <a:solidFill>
                  <a:srgbClr val="FF0000"/>
                </a:solidFill>
              </a:rPr>
              <a:t>umjereno topla vlažna klima s toplim ljetima </a:t>
            </a:r>
            <a:r>
              <a:rPr lang="hr-HR" sz="2400" dirty="0" smtClean="0"/>
              <a:t>(</a:t>
            </a:r>
            <a:r>
              <a:rPr lang="hr-HR" sz="2400" i="1" dirty="0" err="1" smtClean="0"/>
              <a:t>Cfb</a:t>
            </a:r>
            <a:r>
              <a:rPr lang="hr-HR" sz="2400" dirty="0" smtClean="0"/>
              <a:t>)</a:t>
            </a:r>
          </a:p>
          <a:p>
            <a:pPr lvl="0">
              <a:spcBef>
                <a:spcPts val="600"/>
              </a:spcBef>
            </a:pPr>
            <a:r>
              <a:rPr lang="hr-HR" sz="2400" b="1" dirty="0" smtClean="0">
                <a:solidFill>
                  <a:srgbClr val="FF0000"/>
                </a:solidFill>
              </a:rPr>
              <a:t>zime hladne </a:t>
            </a:r>
            <a:r>
              <a:rPr lang="hr-HR" sz="2000" dirty="0" smtClean="0"/>
              <a:t>(niže od 0 °C)</a:t>
            </a:r>
            <a:r>
              <a:rPr lang="hr-HR" sz="2400" dirty="0" smtClean="0"/>
              <a:t>, </a:t>
            </a:r>
            <a:r>
              <a:rPr lang="hr-HR" sz="2400" b="1" dirty="0" smtClean="0">
                <a:solidFill>
                  <a:srgbClr val="FF0000"/>
                </a:solidFill>
              </a:rPr>
              <a:t>ljeta topla </a:t>
            </a:r>
            <a:r>
              <a:rPr lang="hr-HR" sz="2000" dirty="0" smtClean="0"/>
              <a:t>(više od 22 °C)</a:t>
            </a:r>
          </a:p>
          <a:p>
            <a:pPr lvl="0">
              <a:spcBef>
                <a:spcPts val="600"/>
              </a:spcBef>
            </a:pPr>
            <a:r>
              <a:rPr lang="hr-HR" sz="2400" b="1" dirty="0" smtClean="0">
                <a:solidFill>
                  <a:srgbClr val="FF0000"/>
                </a:solidFill>
              </a:rPr>
              <a:t>pravilan raspored padalina tijekom godine </a:t>
            </a:r>
            <a:r>
              <a:rPr lang="hr-HR" sz="2000" dirty="0" smtClean="0"/>
              <a:t>(snijeg se zadržava do 40 dana)</a:t>
            </a:r>
            <a:endParaRPr lang="hr-HR" sz="2400" dirty="0" smtClean="0"/>
          </a:p>
          <a:p>
            <a:pPr lvl="0">
              <a:spcBef>
                <a:spcPts val="600"/>
              </a:spcBef>
            </a:pPr>
            <a:r>
              <a:rPr lang="hr-HR" sz="2400" dirty="0" smtClean="0"/>
              <a:t>zimi se javljaju </a:t>
            </a:r>
            <a:r>
              <a:rPr lang="hr-HR" sz="2400" b="1" dirty="0" smtClean="0">
                <a:solidFill>
                  <a:srgbClr val="FF0000"/>
                </a:solidFill>
              </a:rPr>
              <a:t>temperaturne inverzije</a:t>
            </a:r>
            <a:r>
              <a:rPr lang="hr-HR" sz="2400" b="1" dirty="0" smtClean="0"/>
              <a:t> </a:t>
            </a:r>
            <a:r>
              <a:rPr lang="hr-HR" sz="2400" dirty="0" smtClean="0"/>
              <a:t>– u nižim predjelima je hladnije nego u višim (zadržava se hladni zrak i naoblaka)</a:t>
            </a:r>
            <a:endParaRPr lang="hr-HR" sz="2400" b="1" dirty="0" smtClean="0"/>
          </a:p>
          <a:p>
            <a:pPr lvl="0">
              <a:spcBef>
                <a:spcPts val="600"/>
              </a:spcBef>
            </a:pPr>
            <a:r>
              <a:rPr lang="hr-HR" sz="2400" dirty="0" smtClean="0"/>
              <a:t>količina padalina se smanjuje od zapada prema istoku – utjecaj</a:t>
            </a:r>
            <a:r>
              <a:rPr lang="hr-HR" sz="2400" b="1" dirty="0" smtClean="0"/>
              <a:t> </a:t>
            </a:r>
            <a:r>
              <a:rPr lang="hr-HR" sz="2400" b="1" dirty="0" smtClean="0">
                <a:solidFill>
                  <a:srgbClr val="FF0000"/>
                </a:solidFill>
              </a:rPr>
              <a:t>kontinentalnosti </a:t>
            </a:r>
          </a:p>
          <a:p>
            <a:pPr lvl="0">
              <a:spcBef>
                <a:spcPts val="600"/>
              </a:spcBef>
            </a:pPr>
            <a:endParaRPr lang="hr-HR" sz="2400" dirty="0" smtClean="0"/>
          </a:p>
        </p:txBody>
      </p:sp>
      <p:grpSp>
        <p:nvGrpSpPr>
          <p:cNvPr id="4" name="Group 3"/>
          <p:cNvGrpSpPr/>
          <p:nvPr/>
        </p:nvGrpSpPr>
        <p:grpSpPr>
          <a:xfrm>
            <a:off x="2771800" y="3837573"/>
            <a:ext cx="3106830" cy="2960488"/>
            <a:chOff x="2771800" y="3837573"/>
            <a:chExt cx="3106830" cy="2960488"/>
          </a:xfrm>
        </p:grpSpPr>
        <p:pic>
          <p:nvPicPr>
            <p:cNvPr id="5" name="Picture 2"/>
            <p:cNvPicPr>
              <a:picLocks noChangeAspect="1" noChangeArrowheads="1"/>
            </p:cNvPicPr>
            <p:nvPr/>
          </p:nvPicPr>
          <p:blipFill rotWithShape="1"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25000"/>
                      </a14:imgEffect>
                      <a14:imgEffect>
                        <a14:brightnessContrast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2771800" y="3967162"/>
              <a:ext cx="3106830" cy="28308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TextBox 8"/>
            <p:cNvSpPr txBox="1"/>
            <p:nvPr/>
          </p:nvSpPr>
          <p:spPr>
            <a:xfrm>
              <a:off x="3832772" y="3837573"/>
              <a:ext cx="834972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hr-HR" b="1" dirty="0" smtClean="0"/>
                <a:t>Zagreb</a:t>
              </a:r>
              <a:endParaRPr lang="hr-HR" dirty="0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5976212" y="3826863"/>
            <a:ext cx="3161980" cy="3058521"/>
            <a:chOff x="5976212" y="3826863"/>
            <a:chExt cx="3161980" cy="3058521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 rotWithShape="1">
            <a:blip r:embed="rId4" cstate="screen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25000"/>
                      </a14:imgEffect>
                      <a14:imgEffect>
                        <a14:brightnessContrast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5976212" y="3911600"/>
              <a:ext cx="3161980" cy="2973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TextBox 9"/>
            <p:cNvSpPr txBox="1"/>
            <p:nvPr/>
          </p:nvSpPr>
          <p:spPr>
            <a:xfrm>
              <a:off x="7094922" y="3826863"/>
              <a:ext cx="77296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hr-HR" b="1" dirty="0" smtClean="0"/>
                <a:t>Osijek</a:t>
              </a:r>
              <a:endParaRPr lang="hr-HR" dirty="0"/>
            </a:p>
          </p:txBody>
        </p:sp>
      </p:grpSp>
      <p:sp>
        <p:nvSpPr>
          <p:cNvPr id="11" name="Rectangle 10"/>
          <p:cNvSpPr/>
          <p:nvPr/>
        </p:nvSpPr>
        <p:spPr>
          <a:xfrm>
            <a:off x="179512" y="4325917"/>
            <a:ext cx="246442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r-HR" sz="2400" b="1" dirty="0" smtClean="0"/>
              <a:t>Zagreb </a:t>
            </a:r>
            <a:r>
              <a:rPr lang="hr-HR" sz="2400" i="1" dirty="0" smtClean="0"/>
              <a:t>(128 m) </a:t>
            </a:r>
            <a:endParaRPr lang="hr-HR" sz="2400" b="1" i="1" dirty="0" smtClean="0"/>
          </a:p>
          <a:p>
            <a:r>
              <a:rPr lang="hr-HR" sz="2400" dirty="0" smtClean="0"/>
              <a:t>882 mm </a:t>
            </a:r>
            <a:r>
              <a:rPr lang="hr-HR" sz="2400" dirty="0"/>
              <a:t>/ </a:t>
            </a:r>
            <a:r>
              <a:rPr lang="hr-HR" sz="2400" dirty="0" smtClean="0"/>
              <a:t>11,5 </a:t>
            </a:r>
            <a:r>
              <a:rPr lang="hr-HR" sz="2400" dirty="0"/>
              <a:t>°</a:t>
            </a:r>
            <a:r>
              <a:rPr lang="hr-HR" sz="2400" dirty="0" smtClean="0"/>
              <a:t>C</a:t>
            </a:r>
          </a:p>
          <a:p>
            <a:endParaRPr lang="hr-HR" sz="2400" b="1" dirty="0" smtClean="0"/>
          </a:p>
          <a:p>
            <a:r>
              <a:rPr lang="hr-HR" sz="2400" b="1" dirty="0" smtClean="0"/>
              <a:t>Osijek </a:t>
            </a:r>
            <a:r>
              <a:rPr lang="hr-HR" sz="2400" i="1" dirty="0" smtClean="0"/>
              <a:t>(89 m)</a:t>
            </a:r>
          </a:p>
          <a:p>
            <a:r>
              <a:rPr lang="hr-HR" sz="2400" dirty="0" smtClean="0"/>
              <a:t>650 mm / 10,8 °C</a:t>
            </a:r>
            <a:endParaRPr lang="hr-HR" sz="2400" dirty="0"/>
          </a:p>
        </p:txBody>
      </p:sp>
    </p:spTree>
    <p:extLst>
      <p:ext uri="{BB962C8B-B14F-4D97-AF65-F5344CB8AC3E}">
        <p14:creationId xmlns:p14="http://schemas.microsoft.com/office/powerpoint/2010/main" val="172022319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Pojmovi</a:t>
            </a:r>
            <a:endParaRPr lang="hr-HR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hr-HR" sz="2800" dirty="0" smtClean="0"/>
              <a:t>klimatski faktori koji utječu na vrijeme u RH</a:t>
            </a:r>
          </a:p>
          <a:p>
            <a:pPr>
              <a:spcBef>
                <a:spcPts val="1200"/>
              </a:spcBef>
            </a:pPr>
            <a:r>
              <a:rPr lang="hr-HR" sz="2800" dirty="0" smtClean="0"/>
              <a:t>zračne mase – ciklone i anticiklone</a:t>
            </a:r>
          </a:p>
          <a:p>
            <a:pPr>
              <a:spcBef>
                <a:spcPts val="1200"/>
              </a:spcBef>
            </a:pPr>
            <a:r>
              <a:rPr lang="hr-HR" sz="2800" dirty="0" smtClean="0"/>
              <a:t>temperatura zraka</a:t>
            </a:r>
          </a:p>
          <a:p>
            <a:pPr>
              <a:spcBef>
                <a:spcPts val="1200"/>
              </a:spcBef>
            </a:pPr>
            <a:r>
              <a:rPr lang="hr-HR" sz="2800" dirty="0" smtClean="0"/>
              <a:t>insolacija (osunčanost)</a:t>
            </a:r>
          </a:p>
          <a:p>
            <a:pPr>
              <a:spcBef>
                <a:spcPts val="1200"/>
              </a:spcBef>
            </a:pPr>
            <a:r>
              <a:rPr lang="hr-HR" sz="2800" dirty="0" smtClean="0"/>
              <a:t>padaline</a:t>
            </a:r>
          </a:p>
          <a:p>
            <a:pPr>
              <a:spcBef>
                <a:spcPts val="1200"/>
              </a:spcBef>
            </a:pPr>
            <a:r>
              <a:rPr lang="hr-HR" sz="2800" dirty="0" smtClean="0"/>
              <a:t>vjetrovi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Gorsko – kotlinska klimatska regija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659795"/>
            <a:ext cx="9252520" cy="6297597"/>
          </a:xfrm>
        </p:spPr>
        <p:txBody>
          <a:bodyPr>
            <a:noAutofit/>
          </a:bodyPr>
          <a:lstStyle/>
          <a:p>
            <a:pPr lvl="0">
              <a:spcBef>
                <a:spcPts val="600"/>
              </a:spcBef>
            </a:pPr>
            <a:r>
              <a:rPr lang="hr-HR" sz="2400" dirty="0" smtClean="0"/>
              <a:t>prevladava </a:t>
            </a:r>
            <a:r>
              <a:rPr lang="hr-HR" sz="2400" b="1" dirty="0" smtClean="0">
                <a:solidFill>
                  <a:srgbClr val="FF0000"/>
                </a:solidFill>
              </a:rPr>
              <a:t>umjereno topla vlažna klima s toplim ljetima </a:t>
            </a:r>
            <a:r>
              <a:rPr lang="hr-HR" sz="2400" dirty="0" smtClean="0"/>
              <a:t>(</a:t>
            </a:r>
            <a:r>
              <a:rPr lang="hr-HR" sz="2400" i="1" dirty="0" err="1" smtClean="0"/>
              <a:t>Cfb</a:t>
            </a:r>
            <a:r>
              <a:rPr lang="hr-HR" sz="2400" dirty="0" smtClean="0"/>
              <a:t>) i </a:t>
            </a:r>
            <a:r>
              <a:rPr lang="hr-HR" sz="2400" b="1" dirty="0" smtClean="0">
                <a:solidFill>
                  <a:srgbClr val="FF0000"/>
                </a:solidFill>
              </a:rPr>
              <a:t>snježno-šumska klima </a:t>
            </a:r>
            <a:r>
              <a:rPr lang="hr-HR" sz="2400" dirty="0" smtClean="0"/>
              <a:t>(</a:t>
            </a:r>
            <a:r>
              <a:rPr lang="hr-HR" sz="2400" i="1" dirty="0" err="1" smtClean="0"/>
              <a:t>Df</a:t>
            </a:r>
            <a:r>
              <a:rPr lang="hr-HR" sz="2400" dirty="0" smtClean="0"/>
              <a:t>) – iznad 1000 m</a:t>
            </a:r>
          </a:p>
          <a:p>
            <a:pPr lvl="0">
              <a:spcBef>
                <a:spcPts val="600"/>
              </a:spcBef>
            </a:pPr>
            <a:r>
              <a:rPr lang="hr-HR" sz="2400" b="1" dirty="0" smtClean="0">
                <a:solidFill>
                  <a:srgbClr val="FF0000"/>
                </a:solidFill>
              </a:rPr>
              <a:t>zime hladne </a:t>
            </a:r>
            <a:r>
              <a:rPr lang="hr-HR" sz="2400" i="1" dirty="0" smtClean="0"/>
              <a:t>(hladnije od nizinske Hrvatske)</a:t>
            </a:r>
            <a:r>
              <a:rPr lang="hr-HR" sz="2400" dirty="0" smtClean="0"/>
              <a:t>, a </a:t>
            </a:r>
            <a:r>
              <a:rPr lang="hr-HR" sz="2400" b="1" dirty="0" smtClean="0">
                <a:solidFill>
                  <a:srgbClr val="FF0000"/>
                </a:solidFill>
              </a:rPr>
              <a:t>ljeta svježa</a:t>
            </a:r>
            <a:endParaRPr lang="hr-HR" sz="2400" dirty="0" smtClean="0"/>
          </a:p>
          <a:p>
            <a:pPr lvl="0">
              <a:spcBef>
                <a:spcPts val="600"/>
              </a:spcBef>
            </a:pPr>
            <a:r>
              <a:rPr lang="hr-HR" sz="2400" b="1" dirty="0" smtClean="0">
                <a:solidFill>
                  <a:srgbClr val="FF0000"/>
                </a:solidFill>
              </a:rPr>
              <a:t>velika količina padalina </a:t>
            </a:r>
            <a:r>
              <a:rPr lang="hr-HR" sz="2400" dirty="0" smtClean="0"/>
              <a:t>– raste s nadmorskom visinom – najviše Risnjak – </a:t>
            </a:r>
            <a:r>
              <a:rPr lang="hr-HR" sz="2400" dirty="0"/>
              <a:t>3700 mm </a:t>
            </a:r>
            <a:r>
              <a:rPr lang="hr-HR" sz="2000" i="1" dirty="0"/>
              <a:t>(snijeg se zadržava od 40 do 120 dana) </a:t>
            </a:r>
            <a:endParaRPr lang="hr-HR" sz="2400" i="1" dirty="0" smtClean="0"/>
          </a:p>
          <a:p>
            <a:pPr lvl="0">
              <a:spcBef>
                <a:spcPts val="600"/>
              </a:spcBef>
            </a:pPr>
            <a:r>
              <a:rPr lang="hr-HR" sz="2400" b="1" dirty="0" smtClean="0">
                <a:solidFill>
                  <a:srgbClr val="FF0000"/>
                </a:solidFill>
              </a:rPr>
              <a:t>temperaturne inverzije</a:t>
            </a:r>
            <a:r>
              <a:rPr lang="hr-HR" sz="2400" b="1" dirty="0" smtClean="0"/>
              <a:t> </a:t>
            </a:r>
            <a:r>
              <a:rPr lang="hr-HR" sz="2400" dirty="0" smtClean="0"/>
              <a:t>– u krškim poljima i ponikvama</a:t>
            </a:r>
          </a:p>
          <a:p>
            <a:pPr lvl="0">
              <a:spcBef>
                <a:spcPts val="600"/>
              </a:spcBef>
            </a:pPr>
            <a:r>
              <a:rPr lang="hr-HR" sz="2400" dirty="0" smtClean="0"/>
              <a:t>bogata vegetacija – bujne šume (do 1500 m) i travnjaci (iznad 1600 m)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2992601" y="4004859"/>
            <a:ext cx="3010547" cy="2952533"/>
            <a:chOff x="2044093" y="3706792"/>
            <a:chExt cx="3010547" cy="2952533"/>
          </a:xfrm>
        </p:grpSpPr>
        <p:pic>
          <p:nvPicPr>
            <p:cNvPr id="6" name="Picture 2"/>
            <p:cNvPicPr>
              <a:picLocks noChangeAspect="1" noChangeArrowheads="1"/>
            </p:cNvPicPr>
            <p:nvPr/>
          </p:nvPicPr>
          <p:blipFill rotWithShape="1"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25000"/>
                      </a14:imgEffect>
                      <a14:imgEffect>
                        <a14:brightnessContrast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2044093" y="3706792"/>
              <a:ext cx="3010547" cy="29525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TextBox 8"/>
            <p:cNvSpPr txBox="1"/>
            <p:nvPr/>
          </p:nvSpPr>
          <p:spPr>
            <a:xfrm>
              <a:off x="2399356" y="3738759"/>
              <a:ext cx="20882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r-HR" b="1" dirty="0" smtClean="0"/>
                <a:t>Zavižan 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6110225" y="3987156"/>
            <a:ext cx="3040984" cy="2824054"/>
            <a:chOff x="5525772" y="3777252"/>
            <a:chExt cx="3040984" cy="2824054"/>
          </a:xfrm>
        </p:grpSpPr>
        <p:pic>
          <p:nvPicPr>
            <p:cNvPr id="11" name="Picture 2"/>
            <p:cNvPicPr>
              <a:picLocks noChangeAspect="1" noChangeArrowheads="1"/>
            </p:cNvPicPr>
            <p:nvPr/>
          </p:nvPicPr>
          <p:blipFill rotWithShape="1">
            <a:blip r:embed="rId4" cstate="screen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25000"/>
                      </a14:imgEffect>
                      <a14:imgEffect>
                        <a14:brightnessContrast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5525772" y="3777252"/>
              <a:ext cx="3040984" cy="28240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TextBox 11"/>
            <p:cNvSpPr txBox="1"/>
            <p:nvPr/>
          </p:nvSpPr>
          <p:spPr>
            <a:xfrm>
              <a:off x="6459569" y="3817630"/>
              <a:ext cx="8226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hr-HR" b="1" dirty="0" smtClean="0"/>
                <a:t>Gospić</a:t>
              </a:r>
              <a:endParaRPr lang="hr-HR" dirty="0"/>
            </a:p>
          </p:txBody>
        </p:sp>
      </p:grpSp>
      <p:sp>
        <p:nvSpPr>
          <p:cNvPr id="18" name="Rectangle 17"/>
          <p:cNvSpPr/>
          <p:nvPr/>
        </p:nvSpPr>
        <p:spPr>
          <a:xfrm>
            <a:off x="179512" y="4325917"/>
            <a:ext cx="246442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r-HR" sz="2400" b="1" dirty="0" smtClean="0"/>
              <a:t>Zavižan </a:t>
            </a:r>
            <a:r>
              <a:rPr lang="hr-HR" sz="2400" i="1" dirty="0" smtClean="0"/>
              <a:t>(1594 m) </a:t>
            </a:r>
            <a:endParaRPr lang="hr-HR" sz="2400" b="1" i="1" dirty="0" smtClean="0"/>
          </a:p>
          <a:p>
            <a:r>
              <a:rPr lang="hr-HR" sz="2400" dirty="0" smtClean="0"/>
              <a:t>1898 </a:t>
            </a:r>
            <a:r>
              <a:rPr lang="hr-HR" sz="2400" dirty="0"/>
              <a:t>mm / 3,5 °</a:t>
            </a:r>
            <a:r>
              <a:rPr lang="hr-HR" sz="2400" dirty="0" smtClean="0"/>
              <a:t>C</a:t>
            </a:r>
          </a:p>
          <a:p>
            <a:endParaRPr lang="hr-HR" sz="2400" b="1" dirty="0" smtClean="0"/>
          </a:p>
          <a:p>
            <a:r>
              <a:rPr lang="hr-HR" sz="2400" b="1" dirty="0" smtClean="0"/>
              <a:t>Gospić</a:t>
            </a:r>
            <a:r>
              <a:rPr lang="hr-HR" sz="2400" dirty="0" smtClean="0"/>
              <a:t> </a:t>
            </a:r>
            <a:r>
              <a:rPr lang="hr-HR" sz="2400" i="1" dirty="0" smtClean="0"/>
              <a:t>(564 m)</a:t>
            </a:r>
          </a:p>
          <a:p>
            <a:r>
              <a:rPr lang="hr-HR" sz="2400" dirty="0" smtClean="0"/>
              <a:t>916 mm / 8,4 °C</a:t>
            </a:r>
            <a:endParaRPr lang="hr-HR" sz="2400" dirty="0"/>
          </a:p>
        </p:txBody>
      </p:sp>
    </p:spTree>
    <p:extLst>
      <p:ext uri="{BB962C8B-B14F-4D97-AF65-F5344CB8AC3E}">
        <p14:creationId xmlns:p14="http://schemas.microsoft.com/office/powerpoint/2010/main" val="81812926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Sredozemna klimatska regija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659795"/>
            <a:ext cx="9144000" cy="6297597"/>
          </a:xfrm>
        </p:spPr>
        <p:txBody>
          <a:bodyPr>
            <a:noAutofit/>
          </a:bodyPr>
          <a:lstStyle/>
          <a:p>
            <a:pPr lvl="0">
              <a:spcBef>
                <a:spcPts val="600"/>
              </a:spcBef>
            </a:pPr>
            <a:r>
              <a:rPr lang="hr-HR" sz="2400" dirty="0" smtClean="0"/>
              <a:t>prevladava </a:t>
            </a:r>
            <a:r>
              <a:rPr lang="hr-HR" sz="2400" b="1" dirty="0" smtClean="0">
                <a:solidFill>
                  <a:srgbClr val="FF0000"/>
                </a:solidFill>
              </a:rPr>
              <a:t>umjereno topla vlažna klima s vrućim ljetima </a:t>
            </a:r>
            <a:r>
              <a:rPr lang="hr-HR" sz="2400" dirty="0" smtClean="0"/>
              <a:t>(</a:t>
            </a:r>
            <a:r>
              <a:rPr lang="hr-HR" sz="2400" i="1" dirty="0" err="1" smtClean="0"/>
              <a:t>Cfa</a:t>
            </a:r>
            <a:r>
              <a:rPr lang="hr-HR" sz="2400" dirty="0" smtClean="0"/>
              <a:t>) i </a:t>
            </a:r>
            <a:r>
              <a:rPr lang="hr-HR" sz="2400" b="1" dirty="0" smtClean="0">
                <a:solidFill>
                  <a:srgbClr val="FF0000"/>
                </a:solidFill>
              </a:rPr>
              <a:t>sredozemna klima s vrućim ljetima </a:t>
            </a:r>
            <a:r>
              <a:rPr lang="hr-HR" sz="2400" dirty="0" smtClean="0"/>
              <a:t>(</a:t>
            </a:r>
            <a:r>
              <a:rPr lang="hr-HR" sz="2400" i="1" dirty="0" err="1" smtClean="0"/>
              <a:t>Csa</a:t>
            </a:r>
            <a:r>
              <a:rPr lang="hr-HR" sz="2400" dirty="0" smtClean="0"/>
              <a:t>) </a:t>
            </a:r>
          </a:p>
          <a:p>
            <a:pPr lvl="0">
              <a:spcBef>
                <a:spcPts val="600"/>
              </a:spcBef>
            </a:pPr>
            <a:r>
              <a:rPr lang="hr-HR" sz="2400" b="1" dirty="0" smtClean="0">
                <a:solidFill>
                  <a:srgbClr val="FF0000"/>
                </a:solidFill>
              </a:rPr>
              <a:t>zime blage i kišovite</a:t>
            </a:r>
            <a:r>
              <a:rPr lang="hr-HR" sz="2400" dirty="0" smtClean="0"/>
              <a:t>, a </a:t>
            </a:r>
            <a:r>
              <a:rPr lang="hr-HR" sz="2400" b="1" dirty="0" smtClean="0">
                <a:solidFill>
                  <a:srgbClr val="FF0000"/>
                </a:solidFill>
              </a:rPr>
              <a:t>ljeta vruća i suha </a:t>
            </a:r>
            <a:r>
              <a:rPr lang="hr-HR" sz="2400" dirty="0" smtClean="0"/>
              <a:t>(nešto hladniji i kišovitiji sjeverni dijelovi Primorske Hrvatske) – </a:t>
            </a:r>
            <a:r>
              <a:rPr lang="hr-HR" sz="2400" b="1" dirty="0" smtClean="0">
                <a:solidFill>
                  <a:srgbClr val="FF0000"/>
                </a:solidFill>
              </a:rPr>
              <a:t>najviše padalina </a:t>
            </a:r>
            <a:r>
              <a:rPr lang="hr-HR" sz="2400" b="1" dirty="0">
                <a:solidFill>
                  <a:srgbClr val="FF0000"/>
                </a:solidFill>
              </a:rPr>
              <a:t>zimi</a:t>
            </a:r>
            <a:endParaRPr lang="hr-HR" sz="2400" dirty="0" smtClean="0"/>
          </a:p>
          <a:p>
            <a:pPr lvl="0">
              <a:spcBef>
                <a:spcPts val="600"/>
              </a:spcBef>
            </a:pPr>
            <a:r>
              <a:rPr lang="hr-HR" sz="2400" dirty="0" smtClean="0"/>
              <a:t>dominantan utjecaj Jadranskog mora i Dinarida na klimu</a:t>
            </a:r>
          </a:p>
          <a:p>
            <a:pPr lvl="0">
              <a:spcBef>
                <a:spcPts val="600"/>
              </a:spcBef>
            </a:pPr>
            <a:r>
              <a:rPr lang="hr-HR" sz="2400" dirty="0" smtClean="0"/>
              <a:t>važan utjecaj vjetrova – </a:t>
            </a:r>
            <a:r>
              <a:rPr lang="hr-HR" sz="2400" b="1" dirty="0" smtClean="0">
                <a:solidFill>
                  <a:srgbClr val="FF0000"/>
                </a:solidFill>
              </a:rPr>
              <a:t>bura i jugo</a:t>
            </a:r>
          </a:p>
          <a:p>
            <a:pPr lvl="0">
              <a:spcBef>
                <a:spcPts val="600"/>
              </a:spcBef>
            </a:pPr>
            <a:r>
              <a:rPr lang="hr-HR" sz="2400" dirty="0" smtClean="0"/>
              <a:t>klima pogodna za razvoj turizma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2051720" y="4328721"/>
            <a:ext cx="2577172" cy="2510252"/>
            <a:chOff x="2051720" y="4221088"/>
            <a:chExt cx="2577172" cy="2510252"/>
          </a:xfrm>
        </p:grpSpPr>
        <p:pic>
          <p:nvPicPr>
            <p:cNvPr id="2052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25000"/>
                      </a14:imgEffect>
                      <a14:imgEffect>
                        <a14:brightnessContrast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51720" y="4221088"/>
              <a:ext cx="2577172" cy="2510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TextBox 8"/>
            <p:cNvSpPr txBox="1"/>
            <p:nvPr/>
          </p:nvSpPr>
          <p:spPr>
            <a:xfrm>
              <a:off x="2468652" y="4221088"/>
              <a:ext cx="1455276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hr-HR" b="1" dirty="0" smtClean="0"/>
                <a:t>Rijeka</a:t>
              </a:r>
              <a:endParaRPr lang="hr-HR" dirty="0"/>
            </a:p>
          </p:txBody>
        </p:sp>
      </p:grpSp>
      <p:sp>
        <p:nvSpPr>
          <p:cNvPr id="16" name="Rectangle 15"/>
          <p:cNvSpPr/>
          <p:nvPr/>
        </p:nvSpPr>
        <p:spPr>
          <a:xfrm>
            <a:off x="35496" y="4444077"/>
            <a:ext cx="246442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r-HR" b="1" dirty="0" smtClean="0"/>
              <a:t>Rijeka </a:t>
            </a:r>
            <a:r>
              <a:rPr lang="hr-HR" i="1" dirty="0" smtClean="0"/>
              <a:t>(30 m) </a:t>
            </a:r>
            <a:endParaRPr lang="hr-HR" b="1" i="1" dirty="0" smtClean="0"/>
          </a:p>
          <a:p>
            <a:r>
              <a:rPr lang="hr-HR" dirty="0" smtClean="0"/>
              <a:t>1561 mm </a:t>
            </a:r>
            <a:r>
              <a:rPr lang="hr-HR" dirty="0"/>
              <a:t>/ </a:t>
            </a:r>
            <a:r>
              <a:rPr lang="hr-HR" dirty="0" smtClean="0"/>
              <a:t>13,6 </a:t>
            </a:r>
            <a:r>
              <a:rPr lang="hr-HR" dirty="0"/>
              <a:t>°</a:t>
            </a:r>
            <a:r>
              <a:rPr lang="hr-HR" dirty="0" smtClean="0"/>
              <a:t>C</a:t>
            </a:r>
          </a:p>
          <a:p>
            <a:endParaRPr lang="hr-HR" b="1" dirty="0" smtClean="0"/>
          </a:p>
          <a:p>
            <a:r>
              <a:rPr lang="hr-HR" b="1" dirty="0" smtClean="0"/>
              <a:t>Split </a:t>
            </a:r>
            <a:r>
              <a:rPr lang="hr-HR" i="1" dirty="0" smtClean="0"/>
              <a:t>(122 m)</a:t>
            </a:r>
          </a:p>
          <a:p>
            <a:r>
              <a:rPr lang="hr-HR" dirty="0" smtClean="0"/>
              <a:t>825 mm / 15,9 °C</a:t>
            </a:r>
          </a:p>
          <a:p>
            <a:endParaRPr lang="hr-HR" dirty="0"/>
          </a:p>
          <a:p>
            <a:r>
              <a:rPr lang="hr-HR" b="1" dirty="0" smtClean="0"/>
              <a:t>Hvar </a:t>
            </a:r>
            <a:r>
              <a:rPr lang="hr-HR" i="1" dirty="0" smtClean="0"/>
              <a:t>(20 m</a:t>
            </a:r>
            <a:r>
              <a:rPr lang="hr-HR" i="1" dirty="0"/>
              <a:t>)</a:t>
            </a:r>
          </a:p>
          <a:p>
            <a:r>
              <a:rPr lang="hr-HR" dirty="0" smtClean="0"/>
              <a:t>806 </a:t>
            </a:r>
            <a:r>
              <a:rPr lang="hr-HR" dirty="0"/>
              <a:t>mm / </a:t>
            </a:r>
            <a:r>
              <a:rPr lang="hr-HR" dirty="0" smtClean="0"/>
              <a:t>16,3 </a:t>
            </a:r>
            <a:r>
              <a:rPr lang="hr-HR" dirty="0"/>
              <a:t>°</a:t>
            </a:r>
            <a:r>
              <a:rPr lang="hr-HR" dirty="0" smtClean="0"/>
              <a:t>C</a:t>
            </a:r>
            <a:endParaRPr lang="hr-HR" dirty="0"/>
          </a:p>
        </p:txBody>
      </p:sp>
      <p:grpSp>
        <p:nvGrpSpPr>
          <p:cNvPr id="15" name="Group 14"/>
          <p:cNvGrpSpPr/>
          <p:nvPr/>
        </p:nvGrpSpPr>
        <p:grpSpPr>
          <a:xfrm>
            <a:off x="4649424" y="4437112"/>
            <a:ext cx="4531088" cy="2350924"/>
            <a:chOff x="4649424" y="4437112"/>
            <a:chExt cx="4531088" cy="2350924"/>
          </a:xfrm>
        </p:grpSpPr>
        <p:grpSp>
          <p:nvGrpSpPr>
            <p:cNvPr id="7" name="Group 6"/>
            <p:cNvGrpSpPr/>
            <p:nvPr/>
          </p:nvGrpSpPr>
          <p:grpSpPr>
            <a:xfrm>
              <a:off x="4649424" y="4590110"/>
              <a:ext cx="4531088" cy="2197926"/>
              <a:chOff x="4572000" y="4638025"/>
              <a:chExt cx="4608512" cy="2235484"/>
            </a:xfrm>
          </p:grpSpPr>
          <p:pic>
            <p:nvPicPr>
              <p:cNvPr id="2050" name="Picture 2"/>
              <p:cNvPicPr>
                <a:picLocks noChangeAspect="1" noChangeArrowheads="1"/>
              </p:cNvPicPr>
              <p:nvPr/>
            </p:nvPicPr>
            <p:blipFill rotWithShape="1">
              <a:blip r:embed="rId4" cstate="screen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harpenSoften amount="25000"/>
                        </a14:imgEffect>
                        <a14:imgEffect>
                          <a14:brightnessContrast contrast="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6857789" y="4638025"/>
                <a:ext cx="2322723" cy="22354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051" name="Picture 3"/>
              <p:cNvPicPr>
                <a:picLocks noChangeAspect="1" noChangeArrowheads="1"/>
              </p:cNvPicPr>
              <p:nvPr/>
            </p:nvPicPr>
            <p:blipFill rotWithShape="1">
              <a:blip r:embed="rId6" cstate="screen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sharpenSoften amount="25000"/>
                        </a14:imgEffect>
                        <a14:imgEffect>
                          <a14:brightnessContrast contrast="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4572000" y="4652805"/>
                <a:ext cx="2279104" cy="22075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7" name="TextBox 16"/>
            <p:cNvSpPr txBox="1"/>
            <p:nvPr/>
          </p:nvSpPr>
          <p:spPr>
            <a:xfrm>
              <a:off x="5187609" y="4437112"/>
              <a:ext cx="968567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hr-HR" b="1" dirty="0" smtClean="0"/>
                <a:t>Split</a:t>
              </a:r>
              <a:endParaRPr lang="hr-HR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7596336" y="4437112"/>
              <a:ext cx="79208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hr-HR" b="1" dirty="0" smtClean="0"/>
                <a:t>Hvar</a:t>
              </a:r>
              <a:endParaRPr lang="hr-HR" dirty="0"/>
            </a:p>
          </p:txBody>
        </p:sp>
      </p:grpSp>
    </p:spTree>
    <p:extLst>
      <p:ext uri="{BB962C8B-B14F-4D97-AF65-F5344CB8AC3E}">
        <p14:creationId xmlns:p14="http://schemas.microsoft.com/office/powerpoint/2010/main" val="94883902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7504" y="44624"/>
            <a:ext cx="9001156" cy="576064"/>
          </a:xfrm>
        </p:spPr>
        <p:txBody>
          <a:bodyPr/>
          <a:lstStyle/>
          <a:p>
            <a:r>
              <a:rPr lang="hr-HR" dirty="0" smtClean="0"/>
              <a:t>Klimatska obilježja Hrvatske 		</a:t>
            </a:r>
            <a:r>
              <a:rPr lang="hr-HR" dirty="0"/>
              <a:t> </a:t>
            </a:r>
            <a:r>
              <a:rPr lang="hr-HR" dirty="0" smtClean="0"/>
              <a:t>     </a:t>
            </a:r>
            <a:r>
              <a:rPr lang="hr-HR" sz="2800" dirty="0" smtClean="0"/>
              <a:t>(plan ploče)</a:t>
            </a:r>
            <a:endParaRPr lang="hr-HR" sz="2800" dirty="0"/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-36512" y="620688"/>
            <a:ext cx="9289032" cy="6237312"/>
          </a:xfrm>
        </p:spPr>
        <p:txBody>
          <a:bodyPr>
            <a:noAutofit/>
          </a:bodyPr>
          <a:lstStyle/>
          <a:p>
            <a:pPr marL="288000" lvl="0" indent="-288000">
              <a:lnSpc>
                <a:spcPct val="120000"/>
              </a:lnSpc>
              <a:spcBef>
                <a:spcPts val="0"/>
              </a:spcBef>
            </a:pPr>
            <a:r>
              <a:rPr lang="vi-VN" sz="24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VRIJEME</a:t>
            </a:r>
            <a:r>
              <a:rPr lang="vi-VN" sz="2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2400" dirty="0">
                <a:latin typeface="Calibri" panose="020F0502020204030204" pitchFamily="34" charset="0"/>
                <a:cs typeface="Calibri" panose="020F0502020204030204" pitchFamily="34" charset="0"/>
              </a:rPr>
              <a:t>– </a:t>
            </a:r>
            <a:r>
              <a:rPr lang="vi-VN" sz="2000" dirty="0">
                <a:latin typeface="Calibri" panose="020F0502020204030204" pitchFamily="34" charset="0"/>
                <a:cs typeface="Calibri" panose="020F0502020204030204" pitchFamily="34" charset="0"/>
              </a:rPr>
              <a:t>trenutno stanje atmosfere (zračnog omotača) nad nekim mjestom</a:t>
            </a:r>
          </a:p>
          <a:p>
            <a:pPr marL="288000" lvl="0" indent="-288000">
              <a:lnSpc>
                <a:spcPct val="120000"/>
              </a:lnSpc>
              <a:spcBef>
                <a:spcPts val="0"/>
              </a:spcBef>
            </a:pPr>
            <a:r>
              <a:rPr lang="vi-VN" sz="24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KLIMA</a:t>
            </a:r>
            <a:r>
              <a:rPr lang="vi-VN" sz="2400" dirty="0">
                <a:latin typeface="Calibri" panose="020F0502020204030204" pitchFamily="34" charset="0"/>
                <a:cs typeface="Calibri" panose="020F0502020204030204" pitchFamily="34" charset="0"/>
              </a:rPr>
              <a:t> - </a:t>
            </a:r>
            <a:r>
              <a:rPr lang="vi-VN" sz="2000" dirty="0">
                <a:latin typeface="Calibri" panose="020F0502020204030204" pitchFamily="34" charset="0"/>
                <a:cs typeface="Calibri" panose="020F0502020204030204" pitchFamily="34" charset="0"/>
              </a:rPr>
              <a:t>prosječno stanje atmosfere nad nekim mjestom (prostorom) u određenom razdoblju (obično 30 godina</a:t>
            </a:r>
            <a:r>
              <a:rPr lang="vi-VN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hr-H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8000" lvl="0" indent="-288000">
              <a:lnSpc>
                <a:spcPct val="120000"/>
              </a:lnSpc>
              <a:spcBef>
                <a:spcPts val="1200"/>
              </a:spcBef>
            </a:pPr>
            <a:r>
              <a:rPr lang="hr-HR" sz="2400" b="1" dirty="0" smtClea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klimatski faktori</a:t>
            </a:r>
            <a:r>
              <a:rPr lang="hr-HR" sz="2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hr-HR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koji djeluju na klimu Hrvatske:</a:t>
            </a:r>
          </a:p>
          <a:p>
            <a:pPr marL="742950" lvl="2" indent="-342900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hr-HR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geografska širina </a:t>
            </a:r>
            <a:r>
              <a:rPr lang="hr-HR" dirty="0" smtClean="0">
                <a:latin typeface="Calibri" panose="020F0502020204030204" pitchFamily="34" charset="0"/>
                <a:cs typeface="Calibri" panose="020F0502020204030204" pitchFamily="34" charset="0"/>
              </a:rPr>
              <a:t>– </a:t>
            </a:r>
            <a:r>
              <a:rPr lang="hr-HR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umjerene </a:t>
            </a:r>
            <a:r>
              <a:rPr lang="hr-HR" sz="20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geo</a:t>
            </a:r>
            <a:r>
              <a:rPr lang="hr-HR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. širine (od 42° do 46˘ s.g.š.)</a:t>
            </a:r>
          </a:p>
          <a:p>
            <a:pPr marL="742950" lvl="2" indent="-342900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hr-HR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odnos kopna i mora </a:t>
            </a:r>
            <a:r>
              <a:rPr lang="hr-HR" dirty="0" smtClean="0">
                <a:latin typeface="Calibri" panose="020F0502020204030204" pitchFamily="34" charset="0"/>
                <a:cs typeface="Calibri" panose="020F0502020204030204" pitchFamily="34" charset="0"/>
              </a:rPr>
              <a:t>– </a:t>
            </a:r>
            <a:r>
              <a:rPr lang="hr-HR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utjecaj Sredozemnog mora i Atlantika (</a:t>
            </a:r>
            <a:r>
              <a:rPr lang="hr-HR" sz="20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Golfsk</a:t>
            </a:r>
            <a:r>
              <a:rPr lang="hr-HR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 struja)</a:t>
            </a:r>
            <a:endParaRPr lang="hr-HR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42950" lvl="2" indent="-342900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hr-HR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reljef</a:t>
            </a:r>
            <a:r>
              <a:rPr lang="hr-HR" dirty="0" smtClean="0">
                <a:latin typeface="Calibri" panose="020F0502020204030204" pitchFamily="34" charset="0"/>
                <a:cs typeface="Calibri" panose="020F0502020204030204" pitchFamily="34" charset="0"/>
              </a:rPr>
              <a:t> – </a:t>
            </a:r>
            <a:r>
              <a:rPr lang="hr-HR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pružanje reljefa – Alpe, Dinaridi i Panonska nizina</a:t>
            </a:r>
          </a:p>
          <a:p>
            <a:pPr marL="288000" indent="-288000">
              <a:spcBef>
                <a:spcPts val="1800"/>
              </a:spcBef>
            </a:pPr>
            <a:r>
              <a:rPr lang="hr-HR" sz="2400" b="1" dirty="0" smtClea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zračne mase </a:t>
            </a:r>
            <a:r>
              <a:rPr lang="hr-HR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koje utječu </a:t>
            </a:r>
            <a:r>
              <a:rPr lang="hr-HR" sz="2400" dirty="0">
                <a:latin typeface="Calibri" panose="020F0502020204030204" pitchFamily="34" charset="0"/>
                <a:cs typeface="Calibri" panose="020F0502020204030204" pitchFamily="34" charset="0"/>
              </a:rPr>
              <a:t>na vrijeme u Hrvatskoj: </a:t>
            </a:r>
          </a:p>
          <a:p>
            <a:pPr marL="688050" lvl="2" indent="-288000">
              <a:lnSpc>
                <a:spcPct val="120000"/>
              </a:lnSpc>
              <a:spcBef>
                <a:spcPts val="0"/>
              </a:spcBef>
            </a:pPr>
            <a:r>
              <a:rPr lang="hr-HR" b="1" dirty="0" smtClea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ciklone</a:t>
            </a:r>
            <a:r>
              <a:rPr lang="hr-HR" dirty="0" smtClean="0">
                <a:latin typeface="Calibri" panose="020F0502020204030204" pitchFamily="34" charset="0"/>
                <a:cs typeface="Calibri" panose="020F0502020204030204" pitchFamily="34" charset="0"/>
              </a:rPr>
              <a:t> – Islandska (zimi)</a:t>
            </a:r>
          </a:p>
          <a:p>
            <a:pPr marL="688050" lvl="2" indent="-288000">
              <a:lnSpc>
                <a:spcPct val="120000"/>
              </a:lnSpc>
              <a:spcBef>
                <a:spcPts val="0"/>
              </a:spcBef>
            </a:pPr>
            <a:r>
              <a:rPr lang="hr-HR" b="1" dirty="0" smtClean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anticiklone</a:t>
            </a:r>
            <a:r>
              <a:rPr lang="hr-HR" dirty="0" smtClean="0">
                <a:latin typeface="Calibri" panose="020F0502020204030204" pitchFamily="34" charset="0"/>
                <a:cs typeface="Calibri" panose="020F0502020204030204" pitchFamily="34" charset="0"/>
              </a:rPr>
              <a:t> – Azorska (ljeti) i Sibirska (zimi)</a:t>
            </a:r>
          </a:p>
          <a:p>
            <a:pPr marL="688050" lvl="2" indent="-288000">
              <a:lnSpc>
                <a:spcPct val="120000"/>
              </a:lnSpc>
              <a:spcBef>
                <a:spcPts val="0"/>
              </a:spcBef>
            </a:pPr>
            <a:r>
              <a:rPr lang="hr-HR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vrući zrak sa sjevera Afrike </a:t>
            </a:r>
            <a:r>
              <a:rPr lang="hr-HR" dirty="0" smtClean="0">
                <a:latin typeface="Calibri" panose="020F0502020204030204" pitchFamily="34" charset="0"/>
                <a:cs typeface="Calibri" panose="020F0502020204030204" pitchFamily="34" charset="0"/>
              </a:rPr>
              <a:t>– ljeti donosi vrućine</a:t>
            </a:r>
          </a:p>
        </p:txBody>
      </p:sp>
    </p:spTree>
    <p:extLst>
      <p:ext uri="{BB962C8B-B14F-4D97-AF65-F5344CB8AC3E}">
        <p14:creationId xmlns:p14="http://schemas.microsoft.com/office/powerpoint/2010/main" val="2408838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7504" y="44624"/>
            <a:ext cx="9001156" cy="576064"/>
          </a:xfrm>
        </p:spPr>
        <p:txBody>
          <a:bodyPr/>
          <a:lstStyle/>
          <a:p>
            <a:r>
              <a:rPr lang="hr-HR" dirty="0" smtClean="0"/>
              <a:t>Klimatska obilježja Hrvatske 		</a:t>
            </a:r>
            <a:r>
              <a:rPr lang="hr-HR" dirty="0"/>
              <a:t> </a:t>
            </a:r>
            <a:r>
              <a:rPr lang="hr-HR" dirty="0" smtClean="0"/>
              <a:t>     </a:t>
            </a:r>
            <a:r>
              <a:rPr lang="hr-HR" sz="2800" dirty="0" smtClean="0"/>
              <a:t>(plan ploče)</a:t>
            </a:r>
            <a:endParaRPr lang="hr-HR" sz="2800" dirty="0"/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-36512" y="620688"/>
            <a:ext cx="9217024" cy="6237312"/>
          </a:xfrm>
        </p:spPr>
        <p:txBody>
          <a:bodyPr>
            <a:noAutofit/>
          </a:bodyPr>
          <a:lstStyle/>
          <a:p>
            <a:pPr marL="288000" lvl="1" indent="-288000">
              <a:lnSpc>
                <a:spcPct val="120000"/>
              </a:lnSpc>
              <a:spcBef>
                <a:spcPts val="0"/>
              </a:spcBef>
            </a:pPr>
            <a:r>
              <a:rPr lang="hr-HR" sz="24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utjecaj reljefa na klimu Hrvatske: </a:t>
            </a:r>
          </a:p>
          <a:p>
            <a:pPr marL="688050" lvl="2" indent="-288000">
              <a:lnSpc>
                <a:spcPct val="120000"/>
              </a:lnSpc>
              <a:spcBef>
                <a:spcPts val="0"/>
              </a:spcBef>
            </a:pPr>
            <a:r>
              <a:rPr lang="hr-HR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Dinaridi</a:t>
            </a:r>
            <a:r>
              <a:rPr lang="hr-HR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hr-HR" dirty="0">
                <a:latin typeface="Calibri" panose="020F0502020204030204" pitchFamily="34" charset="0"/>
                <a:cs typeface="Calibri" panose="020F0502020204030204" pitchFamily="34" charset="0"/>
              </a:rPr>
              <a:t>sprječavaju protok hladnog zraka iz unutrašnjosti prema obali i toplog sa obale prema unutrašnjosti</a:t>
            </a:r>
          </a:p>
          <a:p>
            <a:pPr marL="688050" lvl="2" indent="-288000">
              <a:lnSpc>
                <a:spcPct val="120000"/>
              </a:lnSpc>
              <a:spcBef>
                <a:spcPts val="0"/>
              </a:spcBef>
            </a:pPr>
            <a:r>
              <a:rPr lang="hr-HR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Alpe</a:t>
            </a:r>
            <a:r>
              <a:rPr lang="hr-HR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hr-HR" dirty="0">
                <a:latin typeface="Calibri" panose="020F0502020204030204" pitchFamily="34" charset="0"/>
                <a:cs typeface="Calibri" panose="020F0502020204030204" pitchFamily="34" charset="0"/>
              </a:rPr>
              <a:t>sprječavaju protok vlage sa zapada pa niži dijelovi (panonska </a:t>
            </a:r>
            <a:r>
              <a:rPr lang="hr-HR" dirty="0" err="1">
                <a:latin typeface="Calibri" panose="020F0502020204030204" pitchFamily="34" charset="0"/>
                <a:cs typeface="Calibri" panose="020F0502020204030204" pitchFamily="34" charset="0"/>
              </a:rPr>
              <a:t>Hrv</a:t>
            </a:r>
            <a:r>
              <a:rPr lang="hr-HR" dirty="0">
                <a:latin typeface="Calibri" panose="020F0502020204030204" pitchFamily="34" charset="0"/>
                <a:cs typeface="Calibri" panose="020F0502020204030204" pitchFamily="34" charset="0"/>
              </a:rPr>
              <a:t>.) imaju manje padalina od gorskih (gorsko-kotlinska </a:t>
            </a:r>
            <a:r>
              <a:rPr lang="hr-HR" dirty="0" err="1">
                <a:latin typeface="Calibri" panose="020F0502020204030204" pitchFamily="34" charset="0"/>
                <a:cs typeface="Calibri" panose="020F0502020204030204" pitchFamily="34" charset="0"/>
              </a:rPr>
              <a:t>Hrv</a:t>
            </a:r>
            <a:r>
              <a:rPr lang="hr-HR" dirty="0">
                <a:latin typeface="Calibri" panose="020F0502020204030204" pitchFamily="34" charset="0"/>
                <a:cs typeface="Calibri" panose="020F0502020204030204" pitchFamily="34" charset="0"/>
              </a:rPr>
              <a:t>.)</a:t>
            </a:r>
          </a:p>
          <a:p>
            <a:pPr marL="688050" lvl="2" indent="-288000">
              <a:lnSpc>
                <a:spcPct val="120000"/>
              </a:lnSpc>
              <a:spcBef>
                <a:spcPts val="0"/>
              </a:spcBef>
            </a:pPr>
            <a:r>
              <a:rPr lang="hr-HR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Panonska nizina</a:t>
            </a:r>
            <a:r>
              <a:rPr lang="hr-HR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hr-HR" dirty="0">
                <a:latin typeface="Calibri" panose="020F0502020204030204" pitchFamily="34" charset="0"/>
                <a:cs typeface="Calibri" panose="020F0502020204030204" pitchFamily="34" charset="0"/>
              </a:rPr>
              <a:t>– propušta hladni zrak koji nosi Sibirska anticiklona</a:t>
            </a:r>
          </a:p>
          <a:p>
            <a:pPr marL="288000" lvl="0" indent="-288000">
              <a:lnSpc>
                <a:spcPct val="120000"/>
              </a:lnSpc>
              <a:spcBef>
                <a:spcPts val="1800"/>
              </a:spcBef>
            </a:pPr>
            <a:r>
              <a:rPr lang="hr-HR" sz="2400" b="1" dirty="0" smtClea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insolacija</a:t>
            </a:r>
            <a:r>
              <a:rPr lang="hr-HR" sz="2400" dirty="0" smtClea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hr-HR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– broj sunčanih sati godišnje</a:t>
            </a:r>
          </a:p>
          <a:p>
            <a:pPr marL="688050" lvl="1" indent="-288000">
              <a:lnSpc>
                <a:spcPct val="120000"/>
              </a:lnSpc>
              <a:spcBef>
                <a:spcPts val="0"/>
              </a:spcBef>
            </a:pPr>
            <a:r>
              <a:rPr lang="hr-HR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smanjuje se od juga prema sjeveru (primorska </a:t>
            </a:r>
            <a:r>
              <a:rPr lang="hr-HR" sz="2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Hrv</a:t>
            </a:r>
            <a:r>
              <a:rPr lang="hr-HR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.) i od istoka prema zapadu (panonska </a:t>
            </a:r>
            <a:r>
              <a:rPr lang="hr-HR" sz="2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Hrv</a:t>
            </a:r>
            <a:r>
              <a:rPr lang="hr-HR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.) – najviše sunčanih sati ima Hvar</a:t>
            </a:r>
          </a:p>
          <a:p>
            <a:pPr marL="288000" indent="-288000">
              <a:lnSpc>
                <a:spcPct val="120000"/>
              </a:lnSpc>
              <a:spcBef>
                <a:spcPts val="1800"/>
              </a:spcBef>
            </a:pPr>
            <a:r>
              <a:rPr lang="hr-HR" sz="2400" b="1" dirty="0" smtClea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temperature</a:t>
            </a:r>
            <a:r>
              <a:rPr lang="hr-HR" sz="2400" dirty="0" smtClea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hr-HR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rastu od kopna prema obali i od zapada prema istoku</a:t>
            </a:r>
          </a:p>
          <a:p>
            <a:pPr marL="688050" lvl="1" indent="-288000">
              <a:lnSpc>
                <a:spcPct val="120000"/>
              </a:lnSpc>
              <a:spcBef>
                <a:spcPts val="0"/>
              </a:spcBef>
            </a:pPr>
            <a:r>
              <a:rPr lang="hr-HR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utjecaj </a:t>
            </a:r>
            <a:r>
              <a:rPr lang="hr-HR" sz="2400" b="1" dirty="0" smtClea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kontinentalnosti</a:t>
            </a:r>
            <a:r>
              <a:rPr lang="hr-HR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 – istočni dio panonske </a:t>
            </a:r>
            <a:r>
              <a:rPr lang="hr-HR" sz="2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Hrv</a:t>
            </a:r>
            <a:r>
              <a:rPr lang="hr-HR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. ima više temp. od zapadne</a:t>
            </a:r>
          </a:p>
          <a:p>
            <a:pPr marL="688050" lvl="1" indent="-288000">
              <a:lnSpc>
                <a:spcPct val="120000"/>
              </a:lnSpc>
              <a:spcBef>
                <a:spcPts val="0"/>
              </a:spcBef>
            </a:pPr>
            <a:r>
              <a:rPr lang="hr-HR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najniže temp. u gorskim dijelovima</a:t>
            </a:r>
          </a:p>
        </p:txBody>
      </p:sp>
    </p:spTree>
    <p:extLst>
      <p:ext uri="{BB962C8B-B14F-4D97-AF65-F5344CB8AC3E}">
        <p14:creationId xmlns:p14="http://schemas.microsoft.com/office/powerpoint/2010/main" val="2924993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7504" y="44624"/>
            <a:ext cx="9001156" cy="576064"/>
          </a:xfrm>
        </p:spPr>
        <p:txBody>
          <a:bodyPr/>
          <a:lstStyle/>
          <a:p>
            <a:r>
              <a:rPr lang="hr-HR" dirty="0" smtClean="0"/>
              <a:t>Klimatska obilježja Hrvatske 		</a:t>
            </a:r>
            <a:r>
              <a:rPr lang="hr-HR" dirty="0"/>
              <a:t> </a:t>
            </a:r>
            <a:r>
              <a:rPr lang="hr-HR" dirty="0" smtClean="0"/>
              <a:t>     </a:t>
            </a:r>
            <a:r>
              <a:rPr lang="hr-HR" sz="2800" dirty="0" smtClean="0"/>
              <a:t>(plan ploče)</a:t>
            </a:r>
            <a:endParaRPr lang="hr-HR" sz="2800" dirty="0"/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-36512" y="620688"/>
            <a:ext cx="9217024" cy="6237312"/>
          </a:xfrm>
        </p:spPr>
        <p:txBody>
          <a:bodyPr>
            <a:noAutofit/>
          </a:bodyPr>
          <a:lstStyle/>
          <a:p>
            <a:pPr marL="288000" indent="-288000">
              <a:lnSpc>
                <a:spcPct val="120000"/>
              </a:lnSpc>
              <a:spcBef>
                <a:spcPts val="1800"/>
              </a:spcBef>
            </a:pPr>
            <a:r>
              <a:rPr lang="hr-HR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hr-HR" sz="24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količina padalina </a:t>
            </a:r>
            <a:r>
              <a:rPr lang="hr-HR" sz="2400" dirty="0">
                <a:latin typeface="Calibri" panose="020F0502020204030204" pitchFamily="34" charset="0"/>
                <a:cs typeface="Calibri" panose="020F0502020204030204" pitchFamily="34" charset="0"/>
              </a:rPr>
              <a:t>– izražava se u mm</a:t>
            </a:r>
          </a:p>
          <a:p>
            <a:pPr marL="688050" lvl="1" indent="-288000">
              <a:lnSpc>
                <a:spcPct val="120000"/>
              </a:lnSpc>
              <a:spcBef>
                <a:spcPts val="0"/>
              </a:spcBef>
            </a:pPr>
            <a:r>
              <a:rPr lang="hr-HR" sz="2400" dirty="0">
                <a:latin typeface="Calibri" panose="020F0502020204030204" pitchFamily="34" charset="0"/>
                <a:cs typeface="Calibri" panose="020F0502020204030204" pitchFamily="34" charset="0"/>
              </a:rPr>
              <a:t>padaline donose ciklone – </a:t>
            </a:r>
            <a:r>
              <a:rPr lang="hr-HR" sz="2400" b="1" dirty="0" err="1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Islanska</a:t>
            </a:r>
            <a:r>
              <a:rPr lang="hr-HR" sz="2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hr-HR" sz="2400" dirty="0">
                <a:latin typeface="Calibri" panose="020F0502020204030204" pitchFamily="34" charset="0"/>
                <a:cs typeface="Calibri" panose="020F0502020204030204" pitchFamily="34" charset="0"/>
              </a:rPr>
              <a:t>i </a:t>
            </a:r>
            <a:r>
              <a:rPr lang="hr-HR" sz="2400" b="1" dirty="0" err="1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Genovska</a:t>
            </a:r>
            <a:endParaRPr lang="hr-HR" sz="2400" b="1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688050" lvl="1" indent="-288000">
              <a:lnSpc>
                <a:spcPct val="120000"/>
              </a:lnSpc>
              <a:spcBef>
                <a:spcPts val="0"/>
              </a:spcBef>
            </a:pPr>
            <a:r>
              <a:rPr lang="hr-HR" sz="2400" dirty="0">
                <a:latin typeface="Calibri" panose="020F0502020204030204" pitchFamily="34" charset="0"/>
                <a:cs typeface="Calibri" panose="020F0502020204030204" pitchFamily="34" charset="0"/>
              </a:rPr>
              <a:t>najviše padalina imaju gorski predjeli </a:t>
            </a:r>
            <a:r>
              <a:rPr lang="hr-HR" sz="2000" i="1" dirty="0">
                <a:latin typeface="Calibri" panose="020F0502020204030204" pitchFamily="34" charset="0"/>
                <a:cs typeface="Calibri" panose="020F0502020204030204" pitchFamily="34" charset="0"/>
              </a:rPr>
              <a:t>(Risnjak – 3700 mm)</a:t>
            </a:r>
            <a:r>
              <a:rPr lang="hr-HR" sz="2400" dirty="0">
                <a:latin typeface="Calibri" panose="020F0502020204030204" pitchFamily="34" charset="0"/>
                <a:cs typeface="Calibri" panose="020F0502020204030204" pitchFamily="34" charset="0"/>
              </a:rPr>
              <a:t>, a najmanje pučina </a:t>
            </a:r>
            <a:r>
              <a:rPr lang="hr-HR" sz="2000" i="1" dirty="0">
                <a:latin typeface="Calibri" panose="020F0502020204030204" pitchFamily="34" charset="0"/>
                <a:cs typeface="Calibri" panose="020F0502020204030204" pitchFamily="34" charset="0"/>
              </a:rPr>
              <a:t>(Palagruža – 270 mm)</a:t>
            </a:r>
            <a:r>
              <a:rPr lang="hr-HR" sz="2400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hr-HR" sz="2400" dirty="0">
                <a:latin typeface="Calibri" panose="020F0502020204030204" pitchFamily="34" charset="0"/>
                <a:cs typeface="Calibri" panose="020F0502020204030204" pitchFamily="34" charset="0"/>
              </a:rPr>
              <a:t>i istočni dijelovi panonske </a:t>
            </a:r>
            <a:r>
              <a:rPr lang="hr-HR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Hrv</a:t>
            </a:r>
            <a:r>
              <a:rPr lang="hr-HR" sz="2400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hr-HR" sz="2000" i="1" dirty="0">
                <a:latin typeface="Calibri" panose="020F0502020204030204" pitchFamily="34" charset="0"/>
                <a:cs typeface="Calibri" panose="020F0502020204030204" pitchFamily="34" charset="0"/>
              </a:rPr>
              <a:t>(Vukovar – 650 mm)</a:t>
            </a:r>
            <a:endParaRPr lang="hr-HR" sz="2400" i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688050" lvl="1" indent="-288000">
              <a:lnSpc>
                <a:spcPct val="120000"/>
              </a:lnSpc>
              <a:spcBef>
                <a:spcPts val="0"/>
              </a:spcBef>
            </a:pPr>
            <a:r>
              <a:rPr lang="hr-HR" sz="2400" dirty="0">
                <a:latin typeface="Calibri" panose="020F0502020204030204" pitchFamily="34" charset="0"/>
                <a:cs typeface="Calibri" panose="020F0502020204030204" pitchFamily="34" charset="0"/>
              </a:rPr>
              <a:t>količina padalina se smanjuje od zapada prema istoku i od kopna prema </a:t>
            </a:r>
            <a:r>
              <a:rPr lang="hr-HR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obali</a:t>
            </a:r>
            <a:endParaRPr lang="hr-HR" sz="2400" b="1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8000" lvl="0" indent="-288000">
              <a:lnSpc>
                <a:spcPct val="120000"/>
              </a:lnSpc>
              <a:spcBef>
                <a:spcPts val="1800"/>
              </a:spcBef>
            </a:pPr>
            <a:r>
              <a:rPr lang="hr-HR" sz="2400" b="1" dirty="0" smtClea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vjetrovi </a:t>
            </a:r>
            <a:r>
              <a:rPr lang="hr-HR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– najvjetrovitiji dio je primorska </a:t>
            </a:r>
            <a:r>
              <a:rPr lang="hr-HR" sz="2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Hrv</a:t>
            </a:r>
            <a:r>
              <a:rPr lang="hr-HR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hr-HR" sz="2400" b="1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688050" lvl="1" indent="-288000">
              <a:lnSpc>
                <a:spcPct val="120000"/>
              </a:lnSpc>
              <a:spcBef>
                <a:spcPts val="0"/>
              </a:spcBef>
            </a:pPr>
            <a:r>
              <a:rPr lang="hr-HR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na obali – </a:t>
            </a:r>
            <a:r>
              <a:rPr lang="hr-HR" sz="2400" b="1" dirty="0" smtClea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bura</a:t>
            </a:r>
            <a:r>
              <a:rPr lang="hr-HR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 (SI), </a:t>
            </a:r>
            <a:r>
              <a:rPr lang="hr-HR" sz="2400" b="1" dirty="0" smtClea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jugo</a:t>
            </a:r>
            <a:r>
              <a:rPr lang="hr-HR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 (JI) i </a:t>
            </a:r>
            <a:r>
              <a:rPr lang="hr-HR" sz="2400" b="1" dirty="0" smtClea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maestral</a:t>
            </a:r>
            <a:r>
              <a:rPr lang="hr-HR" sz="2400" dirty="0" smtClea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hr-HR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(SZ)</a:t>
            </a:r>
          </a:p>
          <a:p>
            <a:pPr marL="688050" lvl="1" indent="-288000">
              <a:lnSpc>
                <a:spcPct val="120000"/>
              </a:lnSpc>
              <a:spcBef>
                <a:spcPts val="0"/>
              </a:spcBef>
            </a:pPr>
            <a:r>
              <a:rPr lang="hr-HR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u unutrašnjosti – </a:t>
            </a:r>
            <a:r>
              <a:rPr lang="hr-HR" sz="2400" b="1" dirty="0" smtClea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sjevernjak</a:t>
            </a:r>
            <a:r>
              <a:rPr lang="hr-HR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 i </a:t>
            </a:r>
            <a:r>
              <a:rPr lang="hr-HR" sz="2400" b="1" dirty="0" smtClea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zapadnjak</a:t>
            </a:r>
          </a:p>
          <a:p>
            <a:pPr marL="688050" lvl="1" indent="-288000">
              <a:lnSpc>
                <a:spcPct val="120000"/>
              </a:lnSpc>
              <a:spcBef>
                <a:spcPts val="0"/>
              </a:spcBef>
            </a:pPr>
            <a:r>
              <a:rPr lang="hr-HR" sz="2400" b="1" dirty="0" smtClea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zmorac</a:t>
            </a:r>
            <a:r>
              <a:rPr lang="hr-HR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 ili </a:t>
            </a:r>
            <a:r>
              <a:rPr lang="hr-HR" sz="2400" b="1" dirty="0" smtClea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danik</a:t>
            </a:r>
            <a:r>
              <a:rPr lang="hr-HR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 (puše s mora na kopno) i kopnenjak ili noćnik (puše s kopna na more)</a:t>
            </a:r>
          </a:p>
        </p:txBody>
      </p:sp>
    </p:spTree>
    <p:extLst>
      <p:ext uri="{BB962C8B-B14F-4D97-AF65-F5344CB8AC3E}">
        <p14:creationId xmlns:p14="http://schemas.microsoft.com/office/powerpoint/2010/main" val="3503027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7504" y="44624"/>
            <a:ext cx="9001156" cy="576064"/>
          </a:xfrm>
        </p:spPr>
        <p:txBody>
          <a:bodyPr/>
          <a:lstStyle/>
          <a:p>
            <a:r>
              <a:rPr lang="hr-HR" dirty="0" smtClean="0"/>
              <a:t>Klimatske regije Hrvatske 		</a:t>
            </a:r>
            <a:r>
              <a:rPr lang="hr-HR" dirty="0"/>
              <a:t> </a:t>
            </a:r>
            <a:r>
              <a:rPr lang="hr-HR" dirty="0" smtClean="0"/>
              <a:t>     </a:t>
            </a:r>
            <a:r>
              <a:rPr lang="hr-HR" sz="2800" dirty="0" smtClean="0"/>
              <a:t>(plan ploče)</a:t>
            </a:r>
            <a:endParaRPr lang="hr-HR" sz="2800" dirty="0"/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-36512" y="620688"/>
            <a:ext cx="9217024" cy="6237312"/>
          </a:xfrm>
        </p:spPr>
        <p:txBody>
          <a:bodyPr>
            <a:noAutofit/>
          </a:bodyPr>
          <a:lstStyle/>
          <a:p>
            <a:pPr marL="288000" indent="-288000">
              <a:spcBef>
                <a:spcPts val="0"/>
              </a:spcBef>
            </a:pPr>
            <a:r>
              <a:rPr lang="hr-HR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hr-HR" sz="2400" b="1" dirty="0" smtClea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 klimatske regije:</a:t>
            </a:r>
          </a:p>
          <a:p>
            <a:pPr marL="688050" lvl="2" indent="-288000">
              <a:spcBef>
                <a:spcPts val="0"/>
              </a:spcBef>
            </a:pPr>
            <a:r>
              <a:rPr lang="hr-HR" dirty="0" smtClean="0">
                <a:latin typeface="Calibri" panose="020F0502020204030204" pitchFamily="34" charset="0"/>
                <a:cs typeface="Calibri" panose="020F0502020204030204" pitchFamily="34" charset="0"/>
              </a:rPr>
              <a:t>Panonsko – peripanonska </a:t>
            </a:r>
            <a:r>
              <a:rPr lang="hr-HR" sz="1800" dirty="0" smtClean="0">
                <a:latin typeface="Calibri" panose="020F0502020204030204" pitchFamily="34" charset="0"/>
                <a:cs typeface="Calibri" panose="020F0502020204030204" pitchFamily="34" charset="0"/>
              </a:rPr>
              <a:t>(umjereno topla vlažna klima s toplim ljetima)</a:t>
            </a:r>
          </a:p>
          <a:p>
            <a:pPr marL="688050" lvl="2" indent="-288000">
              <a:spcBef>
                <a:spcPts val="0"/>
              </a:spcBef>
            </a:pPr>
            <a:r>
              <a:rPr lang="hr-HR" dirty="0" smtClean="0">
                <a:latin typeface="Calibri" panose="020F0502020204030204" pitchFamily="34" charset="0"/>
                <a:cs typeface="Calibri" panose="020F0502020204030204" pitchFamily="34" charset="0"/>
              </a:rPr>
              <a:t>Gorsko – kotlinska </a:t>
            </a:r>
            <a:r>
              <a:rPr lang="hr-HR" sz="1800" dirty="0">
                <a:latin typeface="Calibri" panose="020F0502020204030204" pitchFamily="34" charset="0"/>
                <a:cs typeface="Calibri" panose="020F0502020204030204" pitchFamily="34" charset="0"/>
              </a:rPr>
              <a:t>(umjereno topla vlažna klima s toplim </a:t>
            </a:r>
            <a:r>
              <a:rPr lang="hr-HR" sz="1800" dirty="0" smtClean="0">
                <a:latin typeface="Calibri" panose="020F0502020204030204" pitchFamily="34" charset="0"/>
                <a:cs typeface="Calibri" panose="020F0502020204030204" pitchFamily="34" charset="0"/>
              </a:rPr>
              <a:t>ljetima i snježno-šumska)</a:t>
            </a:r>
            <a:endParaRPr lang="hr-H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688050" lvl="2" indent="-288000">
              <a:spcBef>
                <a:spcPts val="0"/>
              </a:spcBef>
            </a:pPr>
            <a:r>
              <a:rPr lang="hr-HR" dirty="0" smtClean="0">
                <a:latin typeface="Calibri" panose="020F0502020204030204" pitchFamily="34" charset="0"/>
                <a:cs typeface="Calibri" panose="020F0502020204030204" pitchFamily="34" charset="0"/>
              </a:rPr>
              <a:t>Sredozemna</a:t>
            </a:r>
            <a:r>
              <a:rPr lang="hr-HR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hr-HR" sz="1800" dirty="0">
                <a:latin typeface="Calibri" panose="020F0502020204030204" pitchFamily="34" charset="0"/>
                <a:cs typeface="Calibri" panose="020F0502020204030204" pitchFamily="34" charset="0"/>
              </a:rPr>
              <a:t>(umjereno topla vlažna klima s </a:t>
            </a:r>
            <a:r>
              <a:rPr lang="hr-HR" sz="1800" dirty="0" smtClean="0">
                <a:latin typeface="Calibri" panose="020F0502020204030204" pitchFamily="34" charset="0"/>
                <a:cs typeface="Calibri" panose="020F0502020204030204" pitchFamily="34" charset="0"/>
              </a:rPr>
              <a:t>vrućim ljetima i sredozemna)</a:t>
            </a:r>
          </a:p>
          <a:p>
            <a:pPr marL="288000" indent="-288000">
              <a:spcBef>
                <a:spcPts val="1500"/>
              </a:spcBef>
            </a:pPr>
            <a:r>
              <a:rPr lang="hr-HR" sz="2200" dirty="0" smtClean="0">
                <a:latin typeface="Calibri" panose="020F0502020204030204" pitchFamily="34" charset="0"/>
                <a:cs typeface="Calibri" panose="020F0502020204030204" pitchFamily="34" charset="0"/>
              </a:rPr>
              <a:t>Panonsko-peripanonska regija:</a:t>
            </a:r>
          </a:p>
          <a:p>
            <a:pPr marL="688050" lvl="1" indent="-288000">
              <a:spcBef>
                <a:spcPts val="0"/>
              </a:spcBef>
            </a:pPr>
            <a:r>
              <a:rPr lang="hr-HR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zime hladne, ljeta topla</a:t>
            </a:r>
          </a:p>
          <a:p>
            <a:pPr marL="688050" lvl="1" indent="-288000">
              <a:spcBef>
                <a:spcPts val="0"/>
              </a:spcBef>
            </a:pPr>
            <a:r>
              <a:rPr lang="hr-HR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pravilan raspored padalina kroz cijelu godinu – istočni dio manje padalina (utjecaj kontinentalnosti)</a:t>
            </a:r>
          </a:p>
          <a:p>
            <a:pPr marL="688050" lvl="1" indent="-288000">
              <a:spcBef>
                <a:spcPts val="0"/>
              </a:spcBef>
            </a:pPr>
            <a:r>
              <a:rPr lang="hr-HR" sz="2000" b="1" dirty="0" smtClea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temperaturna inverzija</a:t>
            </a:r>
            <a:r>
              <a:rPr lang="hr-HR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 – u nižim predjelima hladnije nego u višim</a:t>
            </a:r>
          </a:p>
          <a:p>
            <a:pPr marL="288000" indent="-288000">
              <a:spcBef>
                <a:spcPts val="1500"/>
              </a:spcBef>
            </a:pPr>
            <a:r>
              <a:rPr lang="hr-HR" sz="2200" dirty="0" smtClean="0">
                <a:latin typeface="Calibri" panose="020F0502020204030204" pitchFamily="34" charset="0"/>
                <a:cs typeface="Calibri" panose="020F0502020204030204" pitchFamily="34" charset="0"/>
              </a:rPr>
              <a:t>Gorsko – kotlinska regija:</a:t>
            </a:r>
          </a:p>
          <a:p>
            <a:pPr marL="688050" lvl="1" indent="-288000">
              <a:spcBef>
                <a:spcPts val="0"/>
              </a:spcBef>
            </a:pPr>
            <a:r>
              <a:rPr lang="hr-HR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zime hladne (hladnije od </a:t>
            </a:r>
            <a:r>
              <a:rPr lang="hr-HR" sz="20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peripanonsko</a:t>
            </a:r>
            <a:r>
              <a:rPr lang="hr-HR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-panonskog dijela), a ljeta svježa</a:t>
            </a:r>
          </a:p>
          <a:p>
            <a:pPr marL="688050" lvl="1" indent="-288000">
              <a:spcBef>
                <a:spcPts val="0"/>
              </a:spcBef>
            </a:pPr>
            <a:r>
              <a:rPr lang="hr-HR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velika količina padalina</a:t>
            </a:r>
          </a:p>
          <a:p>
            <a:pPr marL="688050" lvl="1" indent="-288000">
              <a:spcBef>
                <a:spcPts val="0"/>
              </a:spcBef>
            </a:pPr>
            <a:r>
              <a:rPr lang="hr-HR" sz="20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temperaturna </a:t>
            </a:r>
            <a:r>
              <a:rPr lang="hr-HR" sz="2000" b="1" dirty="0" smtClea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inverzija</a:t>
            </a:r>
          </a:p>
          <a:p>
            <a:pPr marL="288000" indent="-288000">
              <a:spcBef>
                <a:spcPts val="1500"/>
              </a:spcBef>
            </a:pPr>
            <a:r>
              <a:rPr lang="hr-HR" sz="2200" dirty="0" smtClean="0">
                <a:latin typeface="Calibri" panose="020F0502020204030204" pitchFamily="34" charset="0"/>
                <a:cs typeface="Calibri" panose="020F0502020204030204" pitchFamily="34" charset="0"/>
              </a:rPr>
              <a:t>Sredozemna regija:</a:t>
            </a:r>
          </a:p>
          <a:p>
            <a:pPr marL="688050" lvl="1" indent="-288000">
              <a:spcBef>
                <a:spcPts val="0"/>
              </a:spcBef>
            </a:pPr>
            <a:r>
              <a:rPr lang="hr-HR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zime blage i kišovite, a ljeta vruća i suha</a:t>
            </a:r>
          </a:p>
          <a:p>
            <a:pPr marL="688050" lvl="1" indent="-288000">
              <a:spcBef>
                <a:spcPts val="0"/>
              </a:spcBef>
            </a:pPr>
            <a:r>
              <a:rPr lang="hr-HR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najviše padalina zimi</a:t>
            </a:r>
          </a:p>
          <a:p>
            <a:pPr marL="688050" lvl="1" indent="-288000">
              <a:spcBef>
                <a:spcPts val="0"/>
              </a:spcBef>
            </a:pPr>
            <a:r>
              <a:rPr lang="hr-HR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važan utjecaj vjetrova – bura i jugo</a:t>
            </a:r>
          </a:p>
        </p:txBody>
      </p:sp>
    </p:spTree>
    <p:extLst>
      <p:ext uri="{BB962C8B-B14F-4D97-AF65-F5344CB8AC3E}">
        <p14:creationId xmlns:p14="http://schemas.microsoft.com/office/powerpoint/2010/main" val="2635464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Vrijeme i klima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512" y="942089"/>
            <a:ext cx="8496944" cy="5857892"/>
          </a:xfrm>
        </p:spPr>
        <p:txBody>
          <a:bodyPr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hr-HR" b="1" dirty="0" smtClean="0">
                <a:solidFill>
                  <a:srgbClr val="FF0000"/>
                </a:solidFill>
              </a:rPr>
              <a:t>VRIJEME</a:t>
            </a:r>
            <a:r>
              <a:rPr lang="hr-HR" sz="2800" dirty="0" smtClean="0"/>
              <a:t> </a:t>
            </a:r>
          </a:p>
          <a:p>
            <a:pPr lvl="1">
              <a:spcBef>
                <a:spcPts val="0"/>
              </a:spcBef>
            </a:pPr>
            <a:r>
              <a:rPr lang="hr-HR" sz="2400" b="1" dirty="0" smtClean="0">
                <a:solidFill>
                  <a:srgbClr val="FF0000"/>
                </a:solidFill>
              </a:rPr>
              <a:t>trenutno</a:t>
            </a:r>
            <a:r>
              <a:rPr lang="hr-HR" sz="2400" dirty="0" smtClean="0"/>
              <a:t> stanje atmosfere (zračnog omotača) nad nekim mjestom (prostorom)</a:t>
            </a:r>
          </a:p>
          <a:p>
            <a:pPr marL="0" lvl="0" indent="0">
              <a:spcBef>
                <a:spcPts val="3000"/>
              </a:spcBef>
              <a:buNone/>
            </a:pPr>
            <a:r>
              <a:rPr lang="hr-HR" b="1" dirty="0" smtClean="0">
                <a:solidFill>
                  <a:srgbClr val="FF0000"/>
                </a:solidFill>
              </a:rPr>
              <a:t>KLIMA</a:t>
            </a:r>
            <a:endParaRPr lang="hr-HR" sz="2800" dirty="0"/>
          </a:p>
          <a:p>
            <a:pPr lvl="1">
              <a:spcBef>
                <a:spcPts val="0"/>
              </a:spcBef>
            </a:pPr>
            <a:r>
              <a:rPr lang="hr-HR" sz="2400" b="1" dirty="0" smtClean="0">
                <a:solidFill>
                  <a:srgbClr val="FF0000"/>
                </a:solidFill>
              </a:rPr>
              <a:t>prosječno</a:t>
            </a:r>
            <a:r>
              <a:rPr lang="hr-HR" sz="2400" dirty="0" smtClean="0"/>
              <a:t> stanje atmosfere nad nekim mjestom (prostorom) </a:t>
            </a:r>
            <a:r>
              <a:rPr lang="hr-HR" sz="2400" b="1" dirty="0" smtClean="0">
                <a:solidFill>
                  <a:srgbClr val="FF0000"/>
                </a:solidFill>
              </a:rPr>
              <a:t>u određenom razdoblju</a:t>
            </a:r>
            <a:r>
              <a:rPr lang="hr-HR" sz="2400" dirty="0" smtClean="0"/>
              <a:t> (obično 30 godina)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Klimatski faktori (modifikatori)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504" y="928694"/>
            <a:ext cx="9036496" cy="5857892"/>
          </a:xfrm>
        </p:spPr>
        <p:txBody>
          <a:bodyPr>
            <a:noAutofit/>
          </a:bodyPr>
          <a:lstStyle/>
          <a:p>
            <a:pPr lvl="0"/>
            <a:r>
              <a:rPr lang="hr-HR" sz="2400" dirty="0" smtClean="0"/>
              <a:t>na klimatska obilježja Hrvatske najviše djeluju </a:t>
            </a:r>
            <a:r>
              <a:rPr lang="hr-HR" sz="2400" b="1" dirty="0" smtClean="0">
                <a:solidFill>
                  <a:srgbClr val="FF0000"/>
                </a:solidFill>
              </a:rPr>
              <a:t>3 klimatska faktora </a:t>
            </a:r>
            <a:r>
              <a:rPr lang="hr-HR" sz="2400" dirty="0" smtClean="0"/>
              <a:t>(modifikatora): </a:t>
            </a:r>
          </a:p>
          <a:p>
            <a:pPr marL="971550" lvl="1" indent="-514350">
              <a:spcBef>
                <a:spcPts val="1800"/>
              </a:spcBef>
              <a:buFont typeface="+mj-lt"/>
              <a:buAutoNum type="arabicPeriod"/>
            </a:pPr>
            <a:r>
              <a:rPr lang="hr-HR" b="1" dirty="0" smtClean="0">
                <a:solidFill>
                  <a:srgbClr val="FF0000"/>
                </a:solidFill>
              </a:rPr>
              <a:t>GEOGRAFSKA</a:t>
            </a:r>
            <a:r>
              <a:rPr lang="hr-HR" b="1" dirty="0" smtClean="0"/>
              <a:t> </a:t>
            </a:r>
            <a:r>
              <a:rPr lang="hr-HR" b="1" dirty="0" smtClean="0">
                <a:solidFill>
                  <a:srgbClr val="FF0000"/>
                </a:solidFill>
              </a:rPr>
              <a:t>ŠIRINA</a:t>
            </a:r>
            <a:endParaRPr lang="hr-HR" dirty="0" smtClean="0"/>
          </a:p>
          <a:p>
            <a:pPr lvl="2">
              <a:spcBef>
                <a:spcPts val="0"/>
              </a:spcBef>
            </a:pPr>
            <a:r>
              <a:rPr lang="hr-HR" dirty="0" smtClean="0"/>
              <a:t>umjerene geografske širine (od 42° do 46° s.g.š.)</a:t>
            </a:r>
          </a:p>
          <a:p>
            <a:pPr marL="971550" lvl="1" indent="-514350">
              <a:spcBef>
                <a:spcPts val="1800"/>
              </a:spcBef>
              <a:buFont typeface="+mj-lt"/>
              <a:buAutoNum type="arabicPeriod"/>
            </a:pPr>
            <a:r>
              <a:rPr lang="hr-HR" b="1" dirty="0" smtClean="0">
                <a:solidFill>
                  <a:srgbClr val="FF0000"/>
                </a:solidFill>
              </a:rPr>
              <a:t>ODNOS KOPNA I MORA</a:t>
            </a:r>
            <a:endParaRPr lang="hr-HR" dirty="0" smtClean="0"/>
          </a:p>
          <a:p>
            <a:pPr lvl="2">
              <a:spcBef>
                <a:spcPts val="0"/>
              </a:spcBef>
            </a:pPr>
            <a:r>
              <a:rPr lang="hr-HR" dirty="0" smtClean="0"/>
              <a:t>utjecaj Sredozemnog mora i Atlantika (zračne mase – ciklone i anticiklone, Golfska struja)</a:t>
            </a:r>
          </a:p>
          <a:p>
            <a:pPr marL="971550" lvl="1" indent="-514350">
              <a:spcBef>
                <a:spcPts val="1800"/>
              </a:spcBef>
              <a:buFont typeface="+mj-lt"/>
              <a:buAutoNum type="arabicPeriod"/>
            </a:pPr>
            <a:r>
              <a:rPr lang="hr-HR" b="1" dirty="0" smtClean="0">
                <a:solidFill>
                  <a:srgbClr val="FF0000"/>
                </a:solidFill>
              </a:rPr>
              <a:t>RELJEF</a:t>
            </a:r>
            <a:r>
              <a:rPr lang="hr-HR" dirty="0" smtClean="0"/>
              <a:t> </a:t>
            </a:r>
          </a:p>
          <a:p>
            <a:pPr lvl="2">
              <a:spcBef>
                <a:spcPts val="0"/>
              </a:spcBef>
            </a:pPr>
            <a:r>
              <a:rPr lang="hr-HR" dirty="0" smtClean="0"/>
              <a:t>pružanje reljefa (obala i Panonska nizina)</a:t>
            </a:r>
          </a:p>
          <a:p>
            <a:pPr marL="914400" lvl="2" indent="0">
              <a:buNone/>
            </a:pPr>
            <a:endParaRPr lang="hr-HR" dirty="0" smtClean="0"/>
          </a:p>
        </p:txBody>
      </p:sp>
    </p:spTree>
    <p:extLst>
      <p:ext uri="{BB962C8B-B14F-4D97-AF65-F5344CB8AC3E}">
        <p14:creationId xmlns:p14="http://schemas.microsoft.com/office/powerpoint/2010/main" val="136529693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75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zervirano mjesto sadržaja 4" descr="22053 Geografija Hrvatske_Page_042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17902" y="856692"/>
            <a:ext cx="5826130" cy="6026821"/>
          </a:xfrm>
        </p:spPr>
      </p:pic>
      <p:grpSp>
        <p:nvGrpSpPr>
          <p:cNvPr id="13" name="Group 12"/>
          <p:cNvGrpSpPr/>
          <p:nvPr/>
        </p:nvGrpSpPr>
        <p:grpSpPr>
          <a:xfrm>
            <a:off x="6500826" y="2928934"/>
            <a:ext cx="2000264" cy="1571636"/>
            <a:chOff x="6500826" y="2928934"/>
            <a:chExt cx="2000264" cy="1571636"/>
          </a:xfrm>
        </p:grpSpPr>
        <p:sp>
          <p:nvSpPr>
            <p:cNvPr id="11" name="Rectangle 10"/>
            <p:cNvSpPr/>
            <p:nvPr/>
          </p:nvSpPr>
          <p:spPr>
            <a:xfrm>
              <a:off x="6500826" y="2928934"/>
              <a:ext cx="1643074" cy="12858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r-HR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6858016" y="3214686"/>
              <a:ext cx="1643074" cy="12858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r-HR" dirty="0"/>
            </a:p>
          </p:txBody>
        </p:sp>
      </p:grpSp>
      <p:cxnSp>
        <p:nvCxnSpPr>
          <p:cNvPr id="7" name="Straight Connector 6"/>
          <p:cNvCxnSpPr/>
          <p:nvPr/>
        </p:nvCxnSpPr>
        <p:spPr>
          <a:xfrm>
            <a:off x="3214678" y="3143248"/>
            <a:ext cx="5715040" cy="1588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Geografska širina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192720" y="3143248"/>
            <a:ext cx="18798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sz="3600" b="1" dirty="0" smtClean="0">
                <a:solidFill>
                  <a:srgbClr val="FF0000"/>
                </a:solidFill>
              </a:rPr>
              <a:t>45° s.g.š.</a:t>
            </a:r>
            <a:endParaRPr lang="hr-HR" sz="3600" b="1" dirty="0">
              <a:solidFill>
                <a:srgbClr val="FF0000"/>
              </a:solidFill>
            </a:endParaRP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107504" y="928694"/>
            <a:ext cx="3107174" cy="58578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2" indent="0">
              <a:buFont typeface="Calibri" pitchFamily="34" charset="0"/>
              <a:buNone/>
            </a:pPr>
            <a:r>
              <a:rPr lang="hr-HR" b="1" dirty="0" smtClean="0">
                <a:solidFill>
                  <a:srgbClr val="FF0000"/>
                </a:solidFill>
              </a:rPr>
              <a:t>GEOGRAFSKA ŠIRINA </a:t>
            </a:r>
          </a:p>
          <a:p>
            <a:pPr marL="0" lvl="2" indent="0">
              <a:buFont typeface="Calibri" pitchFamily="34" charset="0"/>
              <a:buNone/>
            </a:pPr>
            <a:r>
              <a:rPr lang="hr-HR" sz="2000" dirty="0" smtClean="0"/>
              <a:t>je kutna udaljenost neke točke sjeverno ili južno od ekvatora</a:t>
            </a:r>
            <a:endParaRPr lang="hr-HR" dirty="0"/>
          </a:p>
          <a:p>
            <a:pPr marL="342900" lvl="2" indent="-342900">
              <a:spcBef>
                <a:spcPts val="1200"/>
              </a:spcBef>
            </a:pPr>
            <a:r>
              <a:rPr lang="hr-HR" sz="2000" dirty="0" smtClean="0"/>
              <a:t>Hrvatska se nalazi na pola puta između ekvatora i </a:t>
            </a:r>
            <a:r>
              <a:rPr lang="hr-HR" sz="2000" dirty="0" err="1" smtClean="0"/>
              <a:t>sj</a:t>
            </a:r>
            <a:r>
              <a:rPr lang="hr-HR" sz="2000" dirty="0" smtClean="0"/>
              <a:t>. pola</a:t>
            </a:r>
          </a:p>
          <a:p>
            <a:pPr marL="342900" lvl="2" indent="-342900">
              <a:spcBef>
                <a:spcPts val="1200"/>
              </a:spcBef>
            </a:pPr>
            <a:r>
              <a:rPr lang="hr-HR" sz="2000" b="1" dirty="0" smtClean="0">
                <a:solidFill>
                  <a:srgbClr val="FF0000"/>
                </a:solidFill>
              </a:rPr>
              <a:t>umjereni toplinski pojas</a:t>
            </a:r>
          </a:p>
          <a:p>
            <a:pPr marL="342900" lvl="2" indent="-342900">
              <a:spcBef>
                <a:spcPts val="1200"/>
              </a:spcBef>
            </a:pPr>
            <a:r>
              <a:rPr lang="hr-HR" sz="2000" dirty="0" smtClean="0"/>
              <a:t>smjena 4 godišnja doba</a:t>
            </a:r>
          </a:p>
          <a:p>
            <a:pPr marL="342900" lvl="2" indent="-342900">
              <a:spcBef>
                <a:spcPts val="1200"/>
              </a:spcBef>
            </a:pPr>
            <a:endParaRPr lang="hr-HR" sz="2000" dirty="0" smtClean="0"/>
          </a:p>
          <a:p>
            <a:pPr marL="342900" lvl="2" indent="-342900"/>
            <a:endParaRPr lang="hr-HR" sz="2000" dirty="0" smtClean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5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75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http://images.classwell.com/mcd_xhtml_ebooks/2005_world_history/images/mcd_wcg_0618168419_pgA14_f01.jpg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6613" y="884971"/>
            <a:ext cx="9036496" cy="5950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Odnos kopna i mora</a:t>
            </a:r>
          </a:p>
        </p:txBody>
      </p:sp>
      <p:sp>
        <p:nvSpPr>
          <p:cNvPr id="6" name="Oval 5"/>
          <p:cNvSpPr/>
          <p:nvPr/>
        </p:nvSpPr>
        <p:spPr>
          <a:xfrm>
            <a:off x="3786701" y="4485369"/>
            <a:ext cx="1184312" cy="864097"/>
          </a:xfrm>
          <a:prstGeom prst="ellipse">
            <a:avLst/>
          </a:prstGeom>
          <a:noFill/>
          <a:ln w="1016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13" name="TextBox 12"/>
          <p:cNvSpPr txBox="1"/>
          <p:nvPr/>
        </p:nvSpPr>
        <p:spPr>
          <a:xfrm>
            <a:off x="4704096" y="4331481"/>
            <a:ext cx="1635069" cy="307777"/>
          </a:xfrm>
          <a:prstGeom prst="rect">
            <a:avLst/>
          </a:prstGeom>
          <a:solidFill>
            <a:schemeClr val="bg1"/>
          </a:solidFill>
          <a:ln w="28575">
            <a:solidFill>
              <a:srgbClr val="0070C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hr-HR" sz="1400" b="1" dirty="0" smtClean="0">
                <a:solidFill>
                  <a:srgbClr val="0070C0"/>
                </a:solidFill>
              </a:rPr>
              <a:t>PANONSKA NIZINA</a:t>
            </a:r>
            <a:endParaRPr lang="hr-HR" sz="1400" b="1" dirty="0">
              <a:solidFill>
                <a:srgbClr val="0070C0"/>
              </a:solidFill>
            </a:endParaRPr>
          </a:p>
        </p:txBody>
      </p:sp>
      <p:sp>
        <p:nvSpPr>
          <p:cNvPr id="7" name="Freeform 6"/>
          <p:cNvSpPr/>
          <p:nvPr/>
        </p:nvSpPr>
        <p:spPr>
          <a:xfrm>
            <a:off x="146477" y="1382130"/>
            <a:ext cx="2955851" cy="2743200"/>
          </a:xfrm>
          <a:custGeom>
            <a:avLst/>
            <a:gdLst>
              <a:gd name="connsiteX0" fmla="*/ 0 w 2955851"/>
              <a:gd name="connsiteY0" fmla="*/ 2743200 h 2743200"/>
              <a:gd name="connsiteX1" fmla="*/ 42530 w 2955851"/>
              <a:gd name="connsiteY1" fmla="*/ 2690037 h 2743200"/>
              <a:gd name="connsiteX2" fmla="*/ 106325 w 2955851"/>
              <a:gd name="connsiteY2" fmla="*/ 2658140 h 2743200"/>
              <a:gd name="connsiteX3" fmla="*/ 159488 w 2955851"/>
              <a:gd name="connsiteY3" fmla="*/ 2626242 h 2743200"/>
              <a:gd name="connsiteX4" fmla="*/ 191386 w 2955851"/>
              <a:gd name="connsiteY4" fmla="*/ 2604977 h 2743200"/>
              <a:gd name="connsiteX5" fmla="*/ 233916 w 2955851"/>
              <a:gd name="connsiteY5" fmla="*/ 2583712 h 2743200"/>
              <a:gd name="connsiteX6" fmla="*/ 340242 w 2955851"/>
              <a:gd name="connsiteY6" fmla="*/ 2498651 h 2743200"/>
              <a:gd name="connsiteX7" fmla="*/ 382772 w 2955851"/>
              <a:gd name="connsiteY7" fmla="*/ 2466754 h 2743200"/>
              <a:gd name="connsiteX8" fmla="*/ 414670 w 2955851"/>
              <a:gd name="connsiteY8" fmla="*/ 2445489 h 2743200"/>
              <a:gd name="connsiteX9" fmla="*/ 446567 w 2955851"/>
              <a:gd name="connsiteY9" fmla="*/ 2402958 h 2743200"/>
              <a:gd name="connsiteX10" fmla="*/ 510363 w 2955851"/>
              <a:gd name="connsiteY10" fmla="*/ 2339163 h 2743200"/>
              <a:gd name="connsiteX11" fmla="*/ 552893 w 2955851"/>
              <a:gd name="connsiteY11" fmla="*/ 2296633 h 2743200"/>
              <a:gd name="connsiteX12" fmla="*/ 627321 w 2955851"/>
              <a:gd name="connsiteY12" fmla="*/ 2232837 h 2743200"/>
              <a:gd name="connsiteX13" fmla="*/ 659218 w 2955851"/>
              <a:gd name="connsiteY13" fmla="*/ 2211572 h 2743200"/>
              <a:gd name="connsiteX14" fmla="*/ 712381 w 2955851"/>
              <a:gd name="connsiteY14" fmla="*/ 2158410 h 2743200"/>
              <a:gd name="connsiteX15" fmla="*/ 765544 w 2955851"/>
              <a:gd name="connsiteY15" fmla="*/ 2105247 h 2743200"/>
              <a:gd name="connsiteX16" fmla="*/ 797442 w 2955851"/>
              <a:gd name="connsiteY16" fmla="*/ 2073349 h 2743200"/>
              <a:gd name="connsiteX17" fmla="*/ 829339 w 2955851"/>
              <a:gd name="connsiteY17" fmla="*/ 2052084 h 2743200"/>
              <a:gd name="connsiteX18" fmla="*/ 914400 w 2955851"/>
              <a:gd name="connsiteY18" fmla="*/ 1945758 h 2743200"/>
              <a:gd name="connsiteX19" fmla="*/ 946298 w 2955851"/>
              <a:gd name="connsiteY19" fmla="*/ 1903228 h 2743200"/>
              <a:gd name="connsiteX20" fmla="*/ 1010093 w 2955851"/>
              <a:gd name="connsiteY20" fmla="*/ 1839433 h 2743200"/>
              <a:gd name="connsiteX21" fmla="*/ 1052623 w 2955851"/>
              <a:gd name="connsiteY21" fmla="*/ 1807535 h 2743200"/>
              <a:gd name="connsiteX22" fmla="*/ 1095153 w 2955851"/>
              <a:gd name="connsiteY22" fmla="*/ 1743740 h 2743200"/>
              <a:gd name="connsiteX23" fmla="*/ 1127051 w 2955851"/>
              <a:gd name="connsiteY23" fmla="*/ 1701210 h 2743200"/>
              <a:gd name="connsiteX24" fmla="*/ 1158949 w 2955851"/>
              <a:gd name="connsiteY24" fmla="*/ 1669312 h 2743200"/>
              <a:gd name="connsiteX25" fmla="*/ 1201479 w 2955851"/>
              <a:gd name="connsiteY25" fmla="*/ 1605517 h 2743200"/>
              <a:gd name="connsiteX26" fmla="*/ 1212111 w 2955851"/>
              <a:gd name="connsiteY26" fmla="*/ 1573619 h 2743200"/>
              <a:gd name="connsiteX27" fmla="*/ 1254642 w 2955851"/>
              <a:gd name="connsiteY27" fmla="*/ 1541721 h 2743200"/>
              <a:gd name="connsiteX28" fmla="*/ 1297172 w 2955851"/>
              <a:gd name="connsiteY28" fmla="*/ 1499191 h 2743200"/>
              <a:gd name="connsiteX29" fmla="*/ 1339702 w 2955851"/>
              <a:gd name="connsiteY29" fmla="*/ 1435396 h 2743200"/>
              <a:gd name="connsiteX30" fmla="*/ 1403498 w 2955851"/>
              <a:gd name="connsiteY30" fmla="*/ 1350335 h 2743200"/>
              <a:gd name="connsiteX31" fmla="*/ 1424763 w 2955851"/>
              <a:gd name="connsiteY31" fmla="*/ 1318437 h 2743200"/>
              <a:gd name="connsiteX32" fmla="*/ 1456660 w 2955851"/>
              <a:gd name="connsiteY32" fmla="*/ 1286540 h 2743200"/>
              <a:gd name="connsiteX33" fmla="*/ 1499191 w 2955851"/>
              <a:gd name="connsiteY33" fmla="*/ 1212112 h 2743200"/>
              <a:gd name="connsiteX34" fmla="*/ 1509823 w 2955851"/>
              <a:gd name="connsiteY34" fmla="*/ 1180214 h 2743200"/>
              <a:gd name="connsiteX35" fmla="*/ 1562986 w 2955851"/>
              <a:gd name="connsiteY35" fmla="*/ 1127051 h 2743200"/>
              <a:gd name="connsiteX36" fmla="*/ 1626781 w 2955851"/>
              <a:gd name="connsiteY36" fmla="*/ 1031358 h 2743200"/>
              <a:gd name="connsiteX37" fmla="*/ 1648046 w 2955851"/>
              <a:gd name="connsiteY37" fmla="*/ 999461 h 2743200"/>
              <a:gd name="connsiteX38" fmla="*/ 1711842 w 2955851"/>
              <a:gd name="connsiteY38" fmla="*/ 925033 h 2743200"/>
              <a:gd name="connsiteX39" fmla="*/ 1765005 w 2955851"/>
              <a:gd name="connsiteY39" fmla="*/ 871870 h 2743200"/>
              <a:gd name="connsiteX40" fmla="*/ 1818167 w 2955851"/>
              <a:gd name="connsiteY40" fmla="*/ 818707 h 2743200"/>
              <a:gd name="connsiteX41" fmla="*/ 1871330 w 2955851"/>
              <a:gd name="connsiteY41" fmla="*/ 765544 h 2743200"/>
              <a:gd name="connsiteX42" fmla="*/ 1935125 w 2955851"/>
              <a:gd name="connsiteY42" fmla="*/ 712382 h 2743200"/>
              <a:gd name="connsiteX43" fmla="*/ 1967023 w 2955851"/>
              <a:gd name="connsiteY43" fmla="*/ 691117 h 2743200"/>
              <a:gd name="connsiteX44" fmla="*/ 1988288 w 2955851"/>
              <a:gd name="connsiteY44" fmla="*/ 659219 h 2743200"/>
              <a:gd name="connsiteX45" fmla="*/ 2020186 w 2955851"/>
              <a:gd name="connsiteY45" fmla="*/ 648586 h 2743200"/>
              <a:gd name="connsiteX46" fmla="*/ 2052084 w 2955851"/>
              <a:gd name="connsiteY46" fmla="*/ 627321 h 2743200"/>
              <a:gd name="connsiteX47" fmla="*/ 2083981 w 2955851"/>
              <a:gd name="connsiteY47" fmla="*/ 595424 h 2743200"/>
              <a:gd name="connsiteX48" fmla="*/ 2115879 w 2955851"/>
              <a:gd name="connsiteY48" fmla="*/ 574158 h 2743200"/>
              <a:gd name="connsiteX49" fmla="*/ 2232837 w 2955851"/>
              <a:gd name="connsiteY49" fmla="*/ 499731 h 2743200"/>
              <a:gd name="connsiteX50" fmla="*/ 2339163 w 2955851"/>
              <a:gd name="connsiteY50" fmla="*/ 435935 h 2743200"/>
              <a:gd name="connsiteX51" fmla="*/ 2371060 w 2955851"/>
              <a:gd name="connsiteY51" fmla="*/ 414670 h 2743200"/>
              <a:gd name="connsiteX52" fmla="*/ 2413591 w 2955851"/>
              <a:gd name="connsiteY52" fmla="*/ 382772 h 2743200"/>
              <a:gd name="connsiteX53" fmla="*/ 2456121 w 2955851"/>
              <a:gd name="connsiteY53" fmla="*/ 372140 h 2743200"/>
              <a:gd name="connsiteX54" fmla="*/ 2530549 w 2955851"/>
              <a:gd name="connsiteY54" fmla="*/ 350875 h 2743200"/>
              <a:gd name="connsiteX55" fmla="*/ 2604977 w 2955851"/>
              <a:gd name="connsiteY55" fmla="*/ 318977 h 2743200"/>
              <a:gd name="connsiteX56" fmla="*/ 2647507 w 2955851"/>
              <a:gd name="connsiteY56" fmla="*/ 287079 h 2743200"/>
              <a:gd name="connsiteX57" fmla="*/ 2700670 w 2955851"/>
              <a:gd name="connsiteY57" fmla="*/ 265814 h 2743200"/>
              <a:gd name="connsiteX58" fmla="*/ 2764465 w 2955851"/>
              <a:gd name="connsiteY58" fmla="*/ 212651 h 2743200"/>
              <a:gd name="connsiteX59" fmla="*/ 2806995 w 2955851"/>
              <a:gd name="connsiteY59" fmla="*/ 191386 h 2743200"/>
              <a:gd name="connsiteX60" fmla="*/ 2817628 w 2955851"/>
              <a:gd name="connsiteY60" fmla="*/ 159489 h 2743200"/>
              <a:gd name="connsiteX61" fmla="*/ 2870791 w 2955851"/>
              <a:gd name="connsiteY61" fmla="*/ 106326 h 2743200"/>
              <a:gd name="connsiteX62" fmla="*/ 2902688 w 2955851"/>
              <a:gd name="connsiteY62" fmla="*/ 74428 h 2743200"/>
              <a:gd name="connsiteX63" fmla="*/ 2934586 w 2955851"/>
              <a:gd name="connsiteY63" fmla="*/ 31898 h 2743200"/>
              <a:gd name="connsiteX64" fmla="*/ 2955851 w 2955851"/>
              <a:gd name="connsiteY64" fmla="*/ 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2955851" h="2743200">
                <a:moveTo>
                  <a:pt x="0" y="2743200"/>
                </a:moveTo>
                <a:cubicBezTo>
                  <a:pt x="14177" y="2725479"/>
                  <a:pt x="24809" y="2704214"/>
                  <a:pt x="42530" y="2690037"/>
                </a:cubicBezTo>
                <a:cubicBezTo>
                  <a:pt x="61095" y="2675185"/>
                  <a:pt x="85453" y="2669525"/>
                  <a:pt x="106325" y="2658140"/>
                </a:cubicBezTo>
                <a:cubicBezTo>
                  <a:pt x="124468" y="2648244"/>
                  <a:pt x="141963" y="2637195"/>
                  <a:pt x="159488" y="2626242"/>
                </a:cubicBezTo>
                <a:cubicBezTo>
                  <a:pt x="170324" y="2619469"/>
                  <a:pt x="180291" y="2611317"/>
                  <a:pt x="191386" y="2604977"/>
                </a:cubicBezTo>
                <a:cubicBezTo>
                  <a:pt x="205148" y="2597113"/>
                  <a:pt x="221649" y="2593749"/>
                  <a:pt x="233916" y="2583712"/>
                </a:cubicBezTo>
                <a:cubicBezTo>
                  <a:pt x="347152" y="2491064"/>
                  <a:pt x="265194" y="2523668"/>
                  <a:pt x="340242" y="2498651"/>
                </a:cubicBezTo>
                <a:cubicBezTo>
                  <a:pt x="354419" y="2488019"/>
                  <a:pt x="368352" y="2477054"/>
                  <a:pt x="382772" y="2466754"/>
                </a:cubicBezTo>
                <a:cubicBezTo>
                  <a:pt x="393171" y="2459327"/>
                  <a:pt x="405634" y="2454525"/>
                  <a:pt x="414670" y="2445489"/>
                </a:cubicBezTo>
                <a:cubicBezTo>
                  <a:pt x="427201" y="2432958"/>
                  <a:pt x="434712" y="2416130"/>
                  <a:pt x="446567" y="2402958"/>
                </a:cubicBezTo>
                <a:cubicBezTo>
                  <a:pt x="466685" y="2380605"/>
                  <a:pt x="489098" y="2360428"/>
                  <a:pt x="510363" y="2339163"/>
                </a:cubicBezTo>
                <a:cubicBezTo>
                  <a:pt x="524540" y="2324986"/>
                  <a:pt x="536854" y="2308662"/>
                  <a:pt x="552893" y="2296633"/>
                </a:cubicBezTo>
                <a:cubicBezTo>
                  <a:pt x="712171" y="2177173"/>
                  <a:pt x="494035" y="2343910"/>
                  <a:pt x="627321" y="2232837"/>
                </a:cubicBezTo>
                <a:cubicBezTo>
                  <a:pt x="637138" y="2224656"/>
                  <a:pt x="649601" y="2219987"/>
                  <a:pt x="659218" y="2211572"/>
                </a:cubicBezTo>
                <a:cubicBezTo>
                  <a:pt x="678078" y="2195069"/>
                  <a:pt x="694660" y="2176131"/>
                  <a:pt x="712381" y="2158410"/>
                </a:cubicBezTo>
                <a:lnTo>
                  <a:pt x="765544" y="2105247"/>
                </a:lnTo>
                <a:cubicBezTo>
                  <a:pt x="776177" y="2094614"/>
                  <a:pt x="784931" y="2081690"/>
                  <a:pt x="797442" y="2073349"/>
                </a:cubicBezTo>
                <a:cubicBezTo>
                  <a:pt x="808074" y="2066261"/>
                  <a:pt x="819361" y="2060067"/>
                  <a:pt x="829339" y="2052084"/>
                </a:cubicBezTo>
                <a:cubicBezTo>
                  <a:pt x="858298" y="2028917"/>
                  <a:pt x="905997" y="1956962"/>
                  <a:pt x="914400" y="1945758"/>
                </a:cubicBezTo>
                <a:cubicBezTo>
                  <a:pt x="925033" y="1931581"/>
                  <a:pt x="931553" y="1913058"/>
                  <a:pt x="946298" y="1903228"/>
                </a:cubicBezTo>
                <a:cubicBezTo>
                  <a:pt x="1021469" y="1853113"/>
                  <a:pt x="930964" y="1918562"/>
                  <a:pt x="1010093" y="1839433"/>
                </a:cubicBezTo>
                <a:cubicBezTo>
                  <a:pt x="1022624" y="1826902"/>
                  <a:pt x="1040850" y="1820780"/>
                  <a:pt x="1052623" y="1807535"/>
                </a:cubicBezTo>
                <a:cubicBezTo>
                  <a:pt x="1069602" y="1788433"/>
                  <a:pt x="1079818" y="1764186"/>
                  <a:pt x="1095153" y="1743740"/>
                </a:cubicBezTo>
                <a:cubicBezTo>
                  <a:pt x="1105786" y="1729563"/>
                  <a:pt x="1115518" y="1714665"/>
                  <a:pt x="1127051" y="1701210"/>
                </a:cubicBezTo>
                <a:cubicBezTo>
                  <a:pt x="1136837" y="1689793"/>
                  <a:pt x="1149717" y="1681181"/>
                  <a:pt x="1158949" y="1669312"/>
                </a:cubicBezTo>
                <a:cubicBezTo>
                  <a:pt x="1174640" y="1649138"/>
                  <a:pt x="1201479" y="1605517"/>
                  <a:pt x="1201479" y="1605517"/>
                </a:cubicBezTo>
                <a:cubicBezTo>
                  <a:pt x="1205023" y="1594884"/>
                  <a:pt x="1204936" y="1582229"/>
                  <a:pt x="1212111" y="1573619"/>
                </a:cubicBezTo>
                <a:cubicBezTo>
                  <a:pt x="1223456" y="1560005"/>
                  <a:pt x="1241305" y="1553390"/>
                  <a:pt x="1254642" y="1541721"/>
                </a:cubicBezTo>
                <a:cubicBezTo>
                  <a:pt x="1269730" y="1528519"/>
                  <a:pt x="1284648" y="1514847"/>
                  <a:pt x="1297172" y="1499191"/>
                </a:cubicBezTo>
                <a:cubicBezTo>
                  <a:pt x="1313138" y="1479234"/>
                  <a:pt x="1324368" y="1455842"/>
                  <a:pt x="1339702" y="1435396"/>
                </a:cubicBezTo>
                <a:cubicBezTo>
                  <a:pt x="1360967" y="1407042"/>
                  <a:pt x="1383838" y="1379825"/>
                  <a:pt x="1403498" y="1350335"/>
                </a:cubicBezTo>
                <a:cubicBezTo>
                  <a:pt x="1410586" y="1339702"/>
                  <a:pt x="1416582" y="1328254"/>
                  <a:pt x="1424763" y="1318437"/>
                </a:cubicBezTo>
                <a:cubicBezTo>
                  <a:pt x="1434389" y="1306886"/>
                  <a:pt x="1446028" y="1297172"/>
                  <a:pt x="1456660" y="1286540"/>
                </a:cubicBezTo>
                <a:cubicBezTo>
                  <a:pt x="1481041" y="1213400"/>
                  <a:pt x="1447692" y="1302236"/>
                  <a:pt x="1499191" y="1212112"/>
                </a:cubicBezTo>
                <a:cubicBezTo>
                  <a:pt x="1504752" y="1202381"/>
                  <a:pt x="1503098" y="1189180"/>
                  <a:pt x="1509823" y="1180214"/>
                </a:cubicBezTo>
                <a:cubicBezTo>
                  <a:pt x="1524860" y="1160165"/>
                  <a:pt x="1549085" y="1147903"/>
                  <a:pt x="1562986" y="1127051"/>
                </a:cubicBezTo>
                <a:lnTo>
                  <a:pt x="1626781" y="1031358"/>
                </a:lnTo>
                <a:cubicBezTo>
                  <a:pt x="1633869" y="1020726"/>
                  <a:pt x="1639010" y="1008497"/>
                  <a:pt x="1648046" y="999461"/>
                </a:cubicBezTo>
                <a:cubicBezTo>
                  <a:pt x="1750345" y="897162"/>
                  <a:pt x="1602722" y="1047792"/>
                  <a:pt x="1711842" y="925033"/>
                </a:cubicBezTo>
                <a:cubicBezTo>
                  <a:pt x="1728492" y="906302"/>
                  <a:pt x="1765005" y="871870"/>
                  <a:pt x="1765005" y="871870"/>
                </a:cubicBezTo>
                <a:cubicBezTo>
                  <a:pt x="1813407" y="775066"/>
                  <a:pt x="1755589" y="865641"/>
                  <a:pt x="1818167" y="818707"/>
                </a:cubicBezTo>
                <a:cubicBezTo>
                  <a:pt x="1838216" y="803670"/>
                  <a:pt x="1850478" y="779445"/>
                  <a:pt x="1871330" y="765544"/>
                </a:cubicBezTo>
                <a:cubicBezTo>
                  <a:pt x="1950527" y="712747"/>
                  <a:pt x="1853258" y="780604"/>
                  <a:pt x="1935125" y="712382"/>
                </a:cubicBezTo>
                <a:cubicBezTo>
                  <a:pt x="1944942" y="704201"/>
                  <a:pt x="1956390" y="698205"/>
                  <a:pt x="1967023" y="691117"/>
                </a:cubicBezTo>
                <a:cubicBezTo>
                  <a:pt x="1974111" y="680484"/>
                  <a:pt x="1978309" y="667202"/>
                  <a:pt x="1988288" y="659219"/>
                </a:cubicBezTo>
                <a:cubicBezTo>
                  <a:pt x="1997040" y="652217"/>
                  <a:pt x="2010161" y="653598"/>
                  <a:pt x="2020186" y="648586"/>
                </a:cubicBezTo>
                <a:cubicBezTo>
                  <a:pt x="2031616" y="642871"/>
                  <a:pt x="2042267" y="635502"/>
                  <a:pt x="2052084" y="627321"/>
                </a:cubicBezTo>
                <a:cubicBezTo>
                  <a:pt x="2063635" y="617695"/>
                  <a:pt x="2072430" y="605050"/>
                  <a:pt x="2083981" y="595424"/>
                </a:cubicBezTo>
                <a:cubicBezTo>
                  <a:pt x="2093798" y="587243"/>
                  <a:pt x="2105544" y="581674"/>
                  <a:pt x="2115879" y="574158"/>
                </a:cubicBezTo>
                <a:cubicBezTo>
                  <a:pt x="2215328" y="501831"/>
                  <a:pt x="2165601" y="522142"/>
                  <a:pt x="2232837" y="499731"/>
                </a:cubicBezTo>
                <a:cubicBezTo>
                  <a:pt x="2388891" y="395693"/>
                  <a:pt x="2224734" y="501322"/>
                  <a:pt x="2339163" y="435935"/>
                </a:cubicBezTo>
                <a:cubicBezTo>
                  <a:pt x="2350258" y="429595"/>
                  <a:pt x="2360662" y="422097"/>
                  <a:pt x="2371060" y="414670"/>
                </a:cubicBezTo>
                <a:cubicBezTo>
                  <a:pt x="2385480" y="404370"/>
                  <a:pt x="2397741" y="390697"/>
                  <a:pt x="2413591" y="382772"/>
                </a:cubicBezTo>
                <a:cubicBezTo>
                  <a:pt x="2426661" y="376237"/>
                  <a:pt x="2442070" y="376155"/>
                  <a:pt x="2456121" y="372140"/>
                </a:cubicBezTo>
                <a:cubicBezTo>
                  <a:pt x="2562886" y="341636"/>
                  <a:pt x="2397602" y="384109"/>
                  <a:pt x="2530549" y="350875"/>
                </a:cubicBezTo>
                <a:cubicBezTo>
                  <a:pt x="2646650" y="273473"/>
                  <a:pt x="2467659" y="387637"/>
                  <a:pt x="2604977" y="318977"/>
                </a:cubicBezTo>
                <a:cubicBezTo>
                  <a:pt x="2620827" y="311052"/>
                  <a:pt x="2632016" y="295685"/>
                  <a:pt x="2647507" y="287079"/>
                </a:cubicBezTo>
                <a:cubicBezTo>
                  <a:pt x="2664191" y="277810"/>
                  <a:pt x="2683599" y="274350"/>
                  <a:pt x="2700670" y="265814"/>
                </a:cubicBezTo>
                <a:cubicBezTo>
                  <a:pt x="2756917" y="237690"/>
                  <a:pt x="2709600" y="251840"/>
                  <a:pt x="2764465" y="212651"/>
                </a:cubicBezTo>
                <a:cubicBezTo>
                  <a:pt x="2777363" y="203438"/>
                  <a:pt x="2792818" y="198474"/>
                  <a:pt x="2806995" y="191386"/>
                </a:cubicBezTo>
                <a:cubicBezTo>
                  <a:pt x="2810539" y="180754"/>
                  <a:pt x="2810903" y="168455"/>
                  <a:pt x="2817628" y="159489"/>
                </a:cubicBezTo>
                <a:cubicBezTo>
                  <a:pt x="2832665" y="139440"/>
                  <a:pt x="2853070" y="124047"/>
                  <a:pt x="2870791" y="106326"/>
                </a:cubicBezTo>
                <a:cubicBezTo>
                  <a:pt x="2881423" y="95693"/>
                  <a:pt x="2893666" y="86457"/>
                  <a:pt x="2902688" y="74428"/>
                </a:cubicBezTo>
                <a:cubicBezTo>
                  <a:pt x="2913321" y="60251"/>
                  <a:pt x="2924286" y="46318"/>
                  <a:pt x="2934586" y="31898"/>
                </a:cubicBezTo>
                <a:cubicBezTo>
                  <a:pt x="2942014" y="21499"/>
                  <a:pt x="2955851" y="0"/>
                  <a:pt x="2955851" y="0"/>
                </a:cubicBezTo>
              </a:path>
            </a:pathLst>
          </a:custGeom>
          <a:noFill/>
          <a:ln w="152400">
            <a:solidFill>
              <a:srgbClr val="FF0000"/>
            </a:solidFill>
            <a:headEnd type="non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14" name="TextBox 13"/>
          <p:cNvSpPr txBox="1"/>
          <p:nvPr/>
        </p:nvSpPr>
        <p:spPr>
          <a:xfrm rot="19602746">
            <a:off x="119574" y="3671705"/>
            <a:ext cx="2625324" cy="769441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hr-HR" sz="2400" b="1" dirty="0" smtClean="0">
                <a:solidFill>
                  <a:srgbClr val="FF0000"/>
                </a:solidFill>
              </a:rPr>
              <a:t>ATLANTSKI OCEAN  </a:t>
            </a:r>
            <a:r>
              <a:rPr lang="hr-HR" sz="2000" b="1" dirty="0" smtClean="0">
                <a:solidFill>
                  <a:srgbClr val="FF0000"/>
                </a:solidFill>
              </a:rPr>
              <a:t>(GOLFSKA STRUJA)</a:t>
            </a:r>
            <a:endParaRPr lang="hr-HR" sz="2000" b="1" dirty="0">
              <a:solidFill>
                <a:srgbClr val="FF0000"/>
              </a:solidFill>
            </a:endParaRPr>
          </a:p>
        </p:txBody>
      </p:sp>
      <p:sp>
        <p:nvSpPr>
          <p:cNvPr id="8" name="Freeform 7"/>
          <p:cNvSpPr/>
          <p:nvPr/>
        </p:nvSpPr>
        <p:spPr>
          <a:xfrm>
            <a:off x="986801" y="5079878"/>
            <a:ext cx="5604323" cy="1765005"/>
          </a:xfrm>
          <a:custGeom>
            <a:avLst/>
            <a:gdLst>
              <a:gd name="connsiteX0" fmla="*/ 965 w 5604323"/>
              <a:gd name="connsiteY0" fmla="*/ 978195 h 1765005"/>
              <a:gd name="connsiteX1" fmla="*/ 54128 w 5604323"/>
              <a:gd name="connsiteY1" fmla="*/ 967563 h 1765005"/>
              <a:gd name="connsiteX2" fmla="*/ 96658 w 5604323"/>
              <a:gd name="connsiteY2" fmla="*/ 956930 h 1765005"/>
              <a:gd name="connsiteX3" fmla="*/ 341207 w 5604323"/>
              <a:gd name="connsiteY3" fmla="*/ 967563 h 1765005"/>
              <a:gd name="connsiteX4" fmla="*/ 436900 w 5604323"/>
              <a:gd name="connsiteY4" fmla="*/ 978195 h 1765005"/>
              <a:gd name="connsiteX5" fmla="*/ 468797 w 5604323"/>
              <a:gd name="connsiteY5" fmla="*/ 988828 h 1765005"/>
              <a:gd name="connsiteX6" fmla="*/ 734611 w 5604323"/>
              <a:gd name="connsiteY6" fmla="*/ 978195 h 1765005"/>
              <a:gd name="connsiteX7" fmla="*/ 766509 w 5604323"/>
              <a:gd name="connsiteY7" fmla="*/ 956930 h 1765005"/>
              <a:gd name="connsiteX8" fmla="*/ 809039 w 5604323"/>
              <a:gd name="connsiteY8" fmla="*/ 893135 h 1765005"/>
              <a:gd name="connsiteX9" fmla="*/ 830304 w 5604323"/>
              <a:gd name="connsiteY9" fmla="*/ 861237 h 1765005"/>
              <a:gd name="connsiteX10" fmla="*/ 862202 w 5604323"/>
              <a:gd name="connsiteY10" fmla="*/ 797442 h 1765005"/>
              <a:gd name="connsiteX11" fmla="*/ 872835 w 5604323"/>
              <a:gd name="connsiteY11" fmla="*/ 595423 h 1765005"/>
              <a:gd name="connsiteX12" fmla="*/ 904732 w 5604323"/>
              <a:gd name="connsiteY12" fmla="*/ 574158 h 1765005"/>
              <a:gd name="connsiteX13" fmla="*/ 947262 w 5604323"/>
              <a:gd name="connsiteY13" fmla="*/ 563525 h 1765005"/>
              <a:gd name="connsiteX14" fmla="*/ 1021690 w 5604323"/>
              <a:gd name="connsiteY14" fmla="*/ 542260 h 1765005"/>
              <a:gd name="connsiteX15" fmla="*/ 1096118 w 5604323"/>
              <a:gd name="connsiteY15" fmla="*/ 531628 h 1765005"/>
              <a:gd name="connsiteX16" fmla="*/ 1128016 w 5604323"/>
              <a:gd name="connsiteY16" fmla="*/ 520995 h 1765005"/>
              <a:gd name="connsiteX17" fmla="*/ 1202444 w 5604323"/>
              <a:gd name="connsiteY17" fmla="*/ 499730 h 1765005"/>
              <a:gd name="connsiteX18" fmla="*/ 1234341 w 5604323"/>
              <a:gd name="connsiteY18" fmla="*/ 467832 h 1765005"/>
              <a:gd name="connsiteX19" fmla="*/ 1266239 w 5604323"/>
              <a:gd name="connsiteY19" fmla="*/ 457200 h 1765005"/>
              <a:gd name="connsiteX20" fmla="*/ 1298137 w 5604323"/>
              <a:gd name="connsiteY20" fmla="*/ 435935 h 1765005"/>
              <a:gd name="connsiteX21" fmla="*/ 1340667 w 5604323"/>
              <a:gd name="connsiteY21" fmla="*/ 361507 h 1765005"/>
              <a:gd name="connsiteX22" fmla="*/ 1372565 w 5604323"/>
              <a:gd name="connsiteY22" fmla="*/ 297712 h 1765005"/>
              <a:gd name="connsiteX23" fmla="*/ 1425728 w 5604323"/>
              <a:gd name="connsiteY23" fmla="*/ 180753 h 1765005"/>
              <a:gd name="connsiteX24" fmla="*/ 1446993 w 5604323"/>
              <a:gd name="connsiteY24" fmla="*/ 148856 h 1765005"/>
              <a:gd name="connsiteX25" fmla="*/ 1510788 w 5604323"/>
              <a:gd name="connsiteY25" fmla="*/ 127591 h 1765005"/>
              <a:gd name="connsiteX26" fmla="*/ 1585216 w 5604323"/>
              <a:gd name="connsiteY26" fmla="*/ 138223 h 1765005"/>
              <a:gd name="connsiteX27" fmla="*/ 1680909 w 5604323"/>
              <a:gd name="connsiteY27" fmla="*/ 170121 h 1765005"/>
              <a:gd name="connsiteX28" fmla="*/ 1744704 w 5604323"/>
              <a:gd name="connsiteY28" fmla="*/ 233916 h 1765005"/>
              <a:gd name="connsiteX29" fmla="*/ 1808500 w 5604323"/>
              <a:gd name="connsiteY29" fmla="*/ 276446 h 1765005"/>
              <a:gd name="connsiteX30" fmla="*/ 1914825 w 5604323"/>
              <a:gd name="connsiteY30" fmla="*/ 265814 h 1765005"/>
              <a:gd name="connsiteX31" fmla="*/ 1946723 w 5604323"/>
              <a:gd name="connsiteY31" fmla="*/ 244549 h 1765005"/>
              <a:gd name="connsiteX32" fmla="*/ 1989253 w 5604323"/>
              <a:gd name="connsiteY32" fmla="*/ 233916 h 1765005"/>
              <a:gd name="connsiteX33" fmla="*/ 2021151 w 5604323"/>
              <a:gd name="connsiteY33" fmla="*/ 212651 h 1765005"/>
              <a:gd name="connsiteX34" fmla="*/ 2053048 w 5604323"/>
              <a:gd name="connsiteY34" fmla="*/ 180753 h 1765005"/>
              <a:gd name="connsiteX35" fmla="*/ 2084946 w 5604323"/>
              <a:gd name="connsiteY35" fmla="*/ 170121 h 1765005"/>
              <a:gd name="connsiteX36" fmla="*/ 2286965 w 5604323"/>
              <a:gd name="connsiteY36" fmla="*/ 202019 h 1765005"/>
              <a:gd name="connsiteX37" fmla="*/ 2318862 w 5604323"/>
              <a:gd name="connsiteY37" fmla="*/ 233916 h 1765005"/>
              <a:gd name="connsiteX38" fmla="*/ 2340128 w 5604323"/>
              <a:gd name="connsiteY38" fmla="*/ 276446 h 1765005"/>
              <a:gd name="connsiteX39" fmla="*/ 2361393 w 5604323"/>
              <a:gd name="connsiteY39" fmla="*/ 308344 h 1765005"/>
              <a:gd name="connsiteX40" fmla="*/ 2393290 w 5604323"/>
              <a:gd name="connsiteY40" fmla="*/ 425302 h 1765005"/>
              <a:gd name="connsiteX41" fmla="*/ 2403923 w 5604323"/>
              <a:gd name="connsiteY41" fmla="*/ 478465 h 1765005"/>
              <a:gd name="connsiteX42" fmla="*/ 2425188 w 5604323"/>
              <a:gd name="connsiteY42" fmla="*/ 542260 h 1765005"/>
              <a:gd name="connsiteX43" fmla="*/ 2435821 w 5604323"/>
              <a:gd name="connsiteY43" fmla="*/ 574158 h 1765005"/>
              <a:gd name="connsiteX44" fmla="*/ 2467718 w 5604323"/>
              <a:gd name="connsiteY44" fmla="*/ 606056 h 1765005"/>
              <a:gd name="connsiteX45" fmla="*/ 2488983 w 5604323"/>
              <a:gd name="connsiteY45" fmla="*/ 637953 h 1765005"/>
              <a:gd name="connsiteX46" fmla="*/ 2520881 w 5604323"/>
              <a:gd name="connsiteY46" fmla="*/ 659219 h 1765005"/>
              <a:gd name="connsiteX47" fmla="*/ 2584676 w 5604323"/>
              <a:gd name="connsiteY47" fmla="*/ 701749 h 1765005"/>
              <a:gd name="connsiteX48" fmla="*/ 2616574 w 5604323"/>
              <a:gd name="connsiteY48" fmla="*/ 723014 h 1765005"/>
              <a:gd name="connsiteX49" fmla="*/ 2722900 w 5604323"/>
              <a:gd name="connsiteY49" fmla="*/ 786809 h 1765005"/>
              <a:gd name="connsiteX50" fmla="*/ 2818593 w 5604323"/>
              <a:gd name="connsiteY50" fmla="*/ 861237 h 1765005"/>
              <a:gd name="connsiteX51" fmla="*/ 2839858 w 5604323"/>
              <a:gd name="connsiteY51" fmla="*/ 893135 h 1765005"/>
              <a:gd name="connsiteX52" fmla="*/ 2871755 w 5604323"/>
              <a:gd name="connsiteY52" fmla="*/ 914400 h 1765005"/>
              <a:gd name="connsiteX53" fmla="*/ 2914286 w 5604323"/>
              <a:gd name="connsiteY53" fmla="*/ 978195 h 1765005"/>
              <a:gd name="connsiteX54" fmla="*/ 2924918 w 5604323"/>
              <a:gd name="connsiteY54" fmla="*/ 1041991 h 1765005"/>
              <a:gd name="connsiteX55" fmla="*/ 2903653 w 5604323"/>
              <a:gd name="connsiteY55" fmla="*/ 1148316 h 1765005"/>
              <a:gd name="connsiteX56" fmla="*/ 2882388 w 5604323"/>
              <a:gd name="connsiteY56" fmla="*/ 1180214 h 1765005"/>
              <a:gd name="connsiteX57" fmla="*/ 2924918 w 5604323"/>
              <a:gd name="connsiteY57" fmla="*/ 1286539 h 1765005"/>
              <a:gd name="connsiteX58" fmla="*/ 2956816 w 5604323"/>
              <a:gd name="connsiteY58" fmla="*/ 1275907 h 1765005"/>
              <a:gd name="connsiteX59" fmla="*/ 3031244 w 5604323"/>
              <a:gd name="connsiteY59" fmla="*/ 1190846 h 1765005"/>
              <a:gd name="connsiteX60" fmla="*/ 3052509 w 5604323"/>
              <a:gd name="connsiteY60" fmla="*/ 1158949 h 1765005"/>
              <a:gd name="connsiteX61" fmla="*/ 3052509 w 5604323"/>
              <a:gd name="connsiteY61" fmla="*/ 1031358 h 1765005"/>
              <a:gd name="connsiteX62" fmla="*/ 3009979 w 5604323"/>
              <a:gd name="connsiteY62" fmla="*/ 967563 h 1765005"/>
              <a:gd name="connsiteX63" fmla="*/ 3020611 w 5604323"/>
              <a:gd name="connsiteY63" fmla="*/ 935665 h 1765005"/>
              <a:gd name="connsiteX64" fmla="*/ 3148202 w 5604323"/>
              <a:gd name="connsiteY64" fmla="*/ 978195 h 1765005"/>
              <a:gd name="connsiteX65" fmla="*/ 3180100 w 5604323"/>
              <a:gd name="connsiteY65" fmla="*/ 988828 h 1765005"/>
              <a:gd name="connsiteX66" fmla="*/ 3211997 w 5604323"/>
              <a:gd name="connsiteY66" fmla="*/ 871870 h 1765005"/>
              <a:gd name="connsiteX67" fmla="*/ 3180100 w 5604323"/>
              <a:gd name="connsiteY67" fmla="*/ 850605 h 1765005"/>
              <a:gd name="connsiteX68" fmla="*/ 3137569 w 5604323"/>
              <a:gd name="connsiteY68" fmla="*/ 808074 h 1765005"/>
              <a:gd name="connsiteX69" fmla="*/ 3105672 w 5604323"/>
              <a:gd name="connsiteY69" fmla="*/ 786809 h 1765005"/>
              <a:gd name="connsiteX70" fmla="*/ 3052509 w 5604323"/>
              <a:gd name="connsiteY70" fmla="*/ 733646 h 1765005"/>
              <a:gd name="connsiteX71" fmla="*/ 3031244 w 5604323"/>
              <a:gd name="connsiteY71" fmla="*/ 701749 h 1765005"/>
              <a:gd name="connsiteX72" fmla="*/ 2967448 w 5604323"/>
              <a:gd name="connsiteY72" fmla="*/ 659219 h 1765005"/>
              <a:gd name="connsiteX73" fmla="*/ 2850490 w 5604323"/>
              <a:gd name="connsiteY73" fmla="*/ 574158 h 1765005"/>
              <a:gd name="connsiteX74" fmla="*/ 2829225 w 5604323"/>
              <a:gd name="connsiteY74" fmla="*/ 542260 h 1765005"/>
              <a:gd name="connsiteX75" fmla="*/ 2776062 w 5604323"/>
              <a:gd name="connsiteY75" fmla="*/ 489098 h 1765005"/>
              <a:gd name="connsiteX76" fmla="*/ 2765430 w 5604323"/>
              <a:gd name="connsiteY76" fmla="*/ 457200 h 1765005"/>
              <a:gd name="connsiteX77" fmla="*/ 2701635 w 5604323"/>
              <a:gd name="connsiteY77" fmla="*/ 372139 h 1765005"/>
              <a:gd name="connsiteX78" fmla="*/ 2691002 w 5604323"/>
              <a:gd name="connsiteY78" fmla="*/ 340242 h 1765005"/>
              <a:gd name="connsiteX79" fmla="*/ 2637839 w 5604323"/>
              <a:gd name="connsiteY79" fmla="*/ 244549 h 1765005"/>
              <a:gd name="connsiteX80" fmla="*/ 2627207 w 5604323"/>
              <a:gd name="connsiteY80" fmla="*/ 202019 h 1765005"/>
              <a:gd name="connsiteX81" fmla="*/ 2605941 w 5604323"/>
              <a:gd name="connsiteY81" fmla="*/ 138223 h 1765005"/>
              <a:gd name="connsiteX82" fmla="*/ 2616574 w 5604323"/>
              <a:gd name="connsiteY82" fmla="*/ 63795 h 1765005"/>
              <a:gd name="connsiteX83" fmla="*/ 2627207 w 5604323"/>
              <a:gd name="connsiteY83" fmla="*/ 21265 h 1765005"/>
              <a:gd name="connsiteX84" fmla="*/ 2659104 w 5604323"/>
              <a:gd name="connsiteY84" fmla="*/ 0 h 1765005"/>
              <a:gd name="connsiteX85" fmla="*/ 2691002 w 5604323"/>
              <a:gd name="connsiteY85" fmla="*/ 10632 h 1765005"/>
              <a:gd name="connsiteX86" fmla="*/ 2701635 w 5604323"/>
              <a:gd name="connsiteY86" fmla="*/ 116958 h 1765005"/>
              <a:gd name="connsiteX87" fmla="*/ 2765430 w 5604323"/>
              <a:gd name="connsiteY87" fmla="*/ 74428 h 1765005"/>
              <a:gd name="connsiteX88" fmla="*/ 2818593 w 5604323"/>
              <a:gd name="connsiteY88" fmla="*/ 85060 h 1765005"/>
              <a:gd name="connsiteX89" fmla="*/ 2871755 w 5604323"/>
              <a:gd name="connsiteY89" fmla="*/ 127591 h 1765005"/>
              <a:gd name="connsiteX90" fmla="*/ 2903653 w 5604323"/>
              <a:gd name="connsiteY90" fmla="*/ 223284 h 1765005"/>
              <a:gd name="connsiteX91" fmla="*/ 2914286 w 5604323"/>
              <a:gd name="connsiteY91" fmla="*/ 255181 h 1765005"/>
              <a:gd name="connsiteX92" fmla="*/ 2935551 w 5604323"/>
              <a:gd name="connsiteY92" fmla="*/ 340242 h 1765005"/>
              <a:gd name="connsiteX93" fmla="*/ 2956816 w 5604323"/>
              <a:gd name="connsiteY93" fmla="*/ 372139 h 1765005"/>
              <a:gd name="connsiteX94" fmla="*/ 2978081 w 5604323"/>
              <a:gd name="connsiteY94" fmla="*/ 414670 h 1765005"/>
              <a:gd name="connsiteX95" fmla="*/ 3105672 w 5604323"/>
              <a:gd name="connsiteY95" fmla="*/ 478465 h 1765005"/>
              <a:gd name="connsiteX96" fmla="*/ 3137569 w 5604323"/>
              <a:gd name="connsiteY96" fmla="*/ 489098 h 1765005"/>
              <a:gd name="connsiteX97" fmla="*/ 3169467 w 5604323"/>
              <a:gd name="connsiteY97" fmla="*/ 499730 h 1765005"/>
              <a:gd name="connsiteX98" fmla="*/ 3265160 w 5604323"/>
              <a:gd name="connsiteY98" fmla="*/ 584791 h 1765005"/>
              <a:gd name="connsiteX99" fmla="*/ 3286425 w 5604323"/>
              <a:gd name="connsiteY99" fmla="*/ 616688 h 1765005"/>
              <a:gd name="connsiteX100" fmla="*/ 3339588 w 5604323"/>
              <a:gd name="connsiteY100" fmla="*/ 680484 h 1765005"/>
              <a:gd name="connsiteX101" fmla="*/ 3350221 w 5604323"/>
              <a:gd name="connsiteY101" fmla="*/ 723014 h 1765005"/>
              <a:gd name="connsiteX102" fmla="*/ 3403383 w 5604323"/>
              <a:gd name="connsiteY102" fmla="*/ 988828 h 1765005"/>
              <a:gd name="connsiteX103" fmla="*/ 3488444 w 5604323"/>
              <a:gd name="connsiteY103" fmla="*/ 1073888 h 1765005"/>
              <a:gd name="connsiteX104" fmla="*/ 3520341 w 5604323"/>
              <a:gd name="connsiteY104" fmla="*/ 1105786 h 1765005"/>
              <a:gd name="connsiteX105" fmla="*/ 3584137 w 5604323"/>
              <a:gd name="connsiteY105" fmla="*/ 1127051 h 1765005"/>
              <a:gd name="connsiteX106" fmla="*/ 3605402 w 5604323"/>
              <a:gd name="connsiteY106" fmla="*/ 1158949 h 1765005"/>
              <a:gd name="connsiteX107" fmla="*/ 3626667 w 5604323"/>
              <a:gd name="connsiteY107" fmla="*/ 1222744 h 1765005"/>
              <a:gd name="connsiteX108" fmla="*/ 3626667 w 5604323"/>
              <a:gd name="connsiteY108" fmla="*/ 1392865 h 1765005"/>
              <a:gd name="connsiteX109" fmla="*/ 3690462 w 5604323"/>
              <a:gd name="connsiteY109" fmla="*/ 1456660 h 1765005"/>
              <a:gd name="connsiteX110" fmla="*/ 3764890 w 5604323"/>
              <a:gd name="connsiteY110" fmla="*/ 1520456 h 1765005"/>
              <a:gd name="connsiteX111" fmla="*/ 3796788 w 5604323"/>
              <a:gd name="connsiteY111" fmla="*/ 1531088 h 1765005"/>
              <a:gd name="connsiteX112" fmla="*/ 3849951 w 5604323"/>
              <a:gd name="connsiteY112" fmla="*/ 1456660 h 1765005"/>
              <a:gd name="connsiteX113" fmla="*/ 3860583 w 5604323"/>
              <a:gd name="connsiteY113" fmla="*/ 1424763 h 1765005"/>
              <a:gd name="connsiteX114" fmla="*/ 3871216 w 5604323"/>
              <a:gd name="connsiteY114" fmla="*/ 1318437 h 1765005"/>
              <a:gd name="connsiteX115" fmla="*/ 3903114 w 5604323"/>
              <a:gd name="connsiteY115" fmla="*/ 1297172 h 1765005"/>
              <a:gd name="connsiteX116" fmla="*/ 3998807 w 5604323"/>
              <a:gd name="connsiteY116" fmla="*/ 1275907 h 1765005"/>
              <a:gd name="connsiteX117" fmla="*/ 4009439 w 5604323"/>
              <a:gd name="connsiteY117" fmla="*/ 1244009 h 1765005"/>
              <a:gd name="connsiteX118" fmla="*/ 4020072 w 5604323"/>
              <a:gd name="connsiteY118" fmla="*/ 1169581 h 1765005"/>
              <a:gd name="connsiteX119" fmla="*/ 4105132 w 5604323"/>
              <a:gd name="connsiteY119" fmla="*/ 1148316 h 1765005"/>
              <a:gd name="connsiteX120" fmla="*/ 4275253 w 5604323"/>
              <a:gd name="connsiteY120" fmla="*/ 1158949 h 1765005"/>
              <a:gd name="connsiteX121" fmla="*/ 4317783 w 5604323"/>
              <a:gd name="connsiteY121" fmla="*/ 1180214 h 1765005"/>
              <a:gd name="connsiteX122" fmla="*/ 4434741 w 5604323"/>
              <a:gd name="connsiteY122" fmla="*/ 1254642 h 1765005"/>
              <a:gd name="connsiteX123" fmla="*/ 4456007 w 5604323"/>
              <a:gd name="connsiteY123" fmla="*/ 1275907 h 1765005"/>
              <a:gd name="connsiteX124" fmla="*/ 4498537 w 5604323"/>
              <a:gd name="connsiteY124" fmla="*/ 1371600 h 1765005"/>
              <a:gd name="connsiteX125" fmla="*/ 4604862 w 5604323"/>
              <a:gd name="connsiteY125" fmla="*/ 1414130 h 1765005"/>
              <a:gd name="connsiteX126" fmla="*/ 4668658 w 5604323"/>
              <a:gd name="connsiteY126" fmla="*/ 1435395 h 1765005"/>
              <a:gd name="connsiteX127" fmla="*/ 4711188 w 5604323"/>
              <a:gd name="connsiteY127" fmla="*/ 1446028 h 1765005"/>
              <a:gd name="connsiteX128" fmla="*/ 4774983 w 5604323"/>
              <a:gd name="connsiteY128" fmla="*/ 1467293 h 1765005"/>
              <a:gd name="connsiteX129" fmla="*/ 5338509 w 5604323"/>
              <a:gd name="connsiteY129" fmla="*/ 1456660 h 1765005"/>
              <a:gd name="connsiteX130" fmla="*/ 5402304 w 5604323"/>
              <a:gd name="connsiteY130" fmla="*/ 1414130 h 1765005"/>
              <a:gd name="connsiteX131" fmla="*/ 5455467 w 5604323"/>
              <a:gd name="connsiteY131" fmla="*/ 1403498 h 1765005"/>
              <a:gd name="connsiteX132" fmla="*/ 5519262 w 5604323"/>
              <a:gd name="connsiteY132" fmla="*/ 1414130 h 1765005"/>
              <a:gd name="connsiteX133" fmla="*/ 5561793 w 5604323"/>
              <a:gd name="connsiteY133" fmla="*/ 1477925 h 1765005"/>
              <a:gd name="connsiteX134" fmla="*/ 5593690 w 5604323"/>
              <a:gd name="connsiteY134" fmla="*/ 1573619 h 1765005"/>
              <a:gd name="connsiteX135" fmla="*/ 5604323 w 5604323"/>
              <a:gd name="connsiteY135" fmla="*/ 1605516 h 1765005"/>
              <a:gd name="connsiteX136" fmla="*/ 5593690 w 5604323"/>
              <a:gd name="connsiteY136" fmla="*/ 1701209 h 1765005"/>
              <a:gd name="connsiteX137" fmla="*/ 5583058 w 5604323"/>
              <a:gd name="connsiteY137" fmla="*/ 1733107 h 1765005"/>
              <a:gd name="connsiteX138" fmla="*/ 5551160 w 5604323"/>
              <a:gd name="connsiteY138" fmla="*/ 1754372 h 1765005"/>
              <a:gd name="connsiteX139" fmla="*/ 5508630 w 5604323"/>
              <a:gd name="connsiteY139" fmla="*/ 1765005 h 1765005"/>
              <a:gd name="connsiteX140" fmla="*/ 2712267 w 5604323"/>
              <a:gd name="connsiteY140" fmla="*/ 1754372 h 1765005"/>
              <a:gd name="connsiteX141" fmla="*/ 2680369 w 5604323"/>
              <a:gd name="connsiteY141" fmla="*/ 1743739 h 1765005"/>
              <a:gd name="connsiteX142" fmla="*/ 2637839 w 5604323"/>
              <a:gd name="connsiteY142" fmla="*/ 1733107 h 1765005"/>
              <a:gd name="connsiteX143" fmla="*/ 2414555 w 5604323"/>
              <a:gd name="connsiteY143" fmla="*/ 1722474 h 1765005"/>
              <a:gd name="connsiteX144" fmla="*/ 2340128 w 5604323"/>
              <a:gd name="connsiteY144" fmla="*/ 1701209 h 1765005"/>
              <a:gd name="connsiteX145" fmla="*/ 2308230 w 5604323"/>
              <a:gd name="connsiteY145" fmla="*/ 1679944 h 1765005"/>
              <a:gd name="connsiteX146" fmla="*/ 2286965 w 5604323"/>
              <a:gd name="connsiteY146" fmla="*/ 1648046 h 1765005"/>
              <a:gd name="connsiteX147" fmla="*/ 2255067 w 5604323"/>
              <a:gd name="connsiteY147" fmla="*/ 1626781 h 1765005"/>
              <a:gd name="connsiteX148" fmla="*/ 2233802 w 5604323"/>
              <a:gd name="connsiteY148" fmla="*/ 1562986 h 1765005"/>
              <a:gd name="connsiteX149" fmla="*/ 2212537 w 5604323"/>
              <a:gd name="connsiteY149" fmla="*/ 1531088 h 1765005"/>
              <a:gd name="connsiteX150" fmla="*/ 2223169 w 5604323"/>
              <a:gd name="connsiteY150" fmla="*/ 1477925 h 1765005"/>
              <a:gd name="connsiteX151" fmla="*/ 2255067 w 5604323"/>
              <a:gd name="connsiteY151" fmla="*/ 1456660 h 1765005"/>
              <a:gd name="connsiteX152" fmla="*/ 2276332 w 5604323"/>
              <a:gd name="connsiteY152" fmla="*/ 1424763 h 1765005"/>
              <a:gd name="connsiteX153" fmla="*/ 2255067 w 5604323"/>
              <a:gd name="connsiteY153" fmla="*/ 1350335 h 1765005"/>
              <a:gd name="connsiteX154" fmla="*/ 2223169 w 5604323"/>
              <a:gd name="connsiteY154" fmla="*/ 1329070 h 1765005"/>
              <a:gd name="connsiteX155" fmla="*/ 2042416 w 5604323"/>
              <a:gd name="connsiteY155" fmla="*/ 1297172 h 1765005"/>
              <a:gd name="connsiteX156" fmla="*/ 1978621 w 5604323"/>
              <a:gd name="connsiteY156" fmla="*/ 1286539 h 1765005"/>
              <a:gd name="connsiteX157" fmla="*/ 1925458 w 5604323"/>
              <a:gd name="connsiteY157" fmla="*/ 1275907 h 1765005"/>
              <a:gd name="connsiteX158" fmla="*/ 1563951 w 5604323"/>
              <a:gd name="connsiteY158" fmla="*/ 1265274 h 1765005"/>
              <a:gd name="connsiteX159" fmla="*/ 1532053 w 5604323"/>
              <a:gd name="connsiteY159" fmla="*/ 1244009 h 1765005"/>
              <a:gd name="connsiteX160" fmla="*/ 1468258 w 5604323"/>
              <a:gd name="connsiteY160" fmla="*/ 1233377 h 1765005"/>
              <a:gd name="connsiteX161" fmla="*/ 1425728 w 5604323"/>
              <a:gd name="connsiteY161" fmla="*/ 1222744 h 1765005"/>
              <a:gd name="connsiteX162" fmla="*/ 1393830 w 5604323"/>
              <a:gd name="connsiteY162" fmla="*/ 1201479 h 1765005"/>
              <a:gd name="connsiteX163" fmla="*/ 1287504 w 5604323"/>
              <a:gd name="connsiteY163" fmla="*/ 1169581 h 1765005"/>
              <a:gd name="connsiteX164" fmla="*/ 1181179 w 5604323"/>
              <a:gd name="connsiteY164" fmla="*/ 1148316 h 1765005"/>
              <a:gd name="connsiteX165" fmla="*/ 798407 w 5604323"/>
              <a:gd name="connsiteY165" fmla="*/ 1158949 h 1765005"/>
              <a:gd name="connsiteX166" fmla="*/ 723979 w 5604323"/>
              <a:gd name="connsiteY166" fmla="*/ 1190846 h 1765005"/>
              <a:gd name="connsiteX167" fmla="*/ 660183 w 5604323"/>
              <a:gd name="connsiteY167" fmla="*/ 1201479 h 1765005"/>
              <a:gd name="connsiteX168" fmla="*/ 628286 w 5604323"/>
              <a:gd name="connsiteY168" fmla="*/ 1212112 h 1765005"/>
              <a:gd name="connsiteX169" fmla="*/ 596388 w 5604323"/>
              <a:gd name="connsiteY169" fmla="*/ 1233377 h 1765005"/>
              <a:gd name="connsiteX170" fmla="*/ 309309 w 5604323"/>
              <a:gd name="connsiteY170" fmla="*/ 1222744 h 1765005"/>
              <a:gd name="connsiteX171" fmla="*/ 245514 w 5604323"/>
              <a:gd name="connsiteY171" fmla="*/ 1201479 h 1765005"/>
              <a:gd name="connsiteX172" fmla="*/ 224248 w 5604323"/>
              <a:gd name="connsiteY172" fmla="*/ 1180214 h 1765005"/>
              <a:gd name="connsiteX173" fmla="*/ 192351 w 5604323"/>
              <a:gd name="connsiteY173" fmla="*/ 1169581 h 1765005"/>
              <a:gd name="connsiteX174" fmla="*/ 128555 w 5604323"/>
              <a:gd name="connsiteY174" fmla="*/ 1127051 h 1765005"/>
              <a:gd name="connsiteX175" fmla="*/ 64760 w 5604323"/>
              <a:gd name="connsiteY175" fmla="*/ 1105786 h 1765005"/>
              <a:gd name="connsiteX176" fmla="*/ 32862 w 5604323"/>
              <a:gd name="connsiteY176" fmla="*/ 1095153 h 1765005"/>
              <a:gd name="connsiteX177" fmla="*/ 11597 w 5604323"/>
              <a:gd name="connsiteY177" fmla="*/ 1052623 h 1765005"/>
              <a:gd name="connsiteX178" fmla="*/ 965 w 5604323"/>
              <a:gd name="connsiteY178" fmla="*/ 1020725 h 1765005"/>
              <a:gd name="connsiteX179" fmla="*/ 32862 w 5604323"/>
              <a:gd name="connsiteY179" fmla="*/ 999460 h 1765005"/>
              <a:gd name="connsiteX180" fmla="*/ 86025 w 5604323"/>
              <a:gd name="connsiteY180" fmla="*/ 988828 h 1765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</a:cxnLst>
            <a:rect l="l" t="t" r="r" b="b"/>
            <a:pathLst>
              <a:path w="5604323" h="1765005">
                <a:moveTo>
                  <a:pt x="965" y="978195"/>
                </a:moveTo>
                <a:cubicBezTo>
                  <a:pt x="18686" y="974651"/>
                  <a:pt x="36486" y="971483"/>
                  <a:pt x="54128" y="967563"/>
                </a:cubicBezTo>
                <a:cubicBezTo>
                  <a:pt x="68393" y="964393"/>
                  <a:pt x="82045" y="956930"/>
                  <a:pt x="96658" y="956930"/>
                </a:cubicBezTo>
                <a:cubicBezTo>
                  <a:pt x="178251" y="956930"/>
                  <a:pt x="259691" y="964019"/>
                  <a:pt x="341207" y="967563"/>
                </a:cubicBezTo>
                <a:cubicBezTo>
                  <a:pt x="373105" y="971107"/>
                  <a:pt x="405243" y="972919"/>
                  <a:pt x="436900" y="978195"/>
                </a:cubicBezTo>
                <a:cubicBezTo>
                  <a:pt x="447955" y="980038"/>
                  <a:pt x="457589" y="988828"/>
                  <a:pt x="468797" y="988828"/>
                </a:cubicBezTo>
                <a:cubicBezTo>
                  <a:pt x="557473" y="988828"/>
                  <a:pt x="646006" y="981739"/>
                  <a:pt x="734611" y="978195"/>
                </a:cubicBezTo>
                <a:cubicBezTo>
                  <a:pt x="745244" y="971107"/>
                  <a:pt x="758094" y="966547"/>
                  <a:pt x="766509" y="956930"/>
                </a:cubicBezTo>
                <a:cubicBezTo>
                  <a:pt x="783339" y="937696"/>
                  <a:pt x="794862" y="914400"/>
                  <a:pt x="809039" y="893135"/>
                </a:cubicBezTo>
                <a:cubicBezTo>
                  <a:pt x="816127" y="882502"/>
                  <a:pt x="826263" y="873360"/>
                  <a:pt x="830304" y="861237"/>
                </a:cubicBezTo>
                <a:cubicBezTo>
                  <a:pt x="844978" y="817216"/>
                  <a:pt x="834720" y="838664"/>
                  <a:pt x="862202" y="797442"/>
                </a:cubicBezTo>
                <a:cubicBezTo>
                  <a:pt x="865746" y="730102"/>
                  <a:pt x="860218" y="661665"/>
                  <a:pt x="872835" y="595423"/>
                </a:cubicBezTo>
                <a:cubicBezTo>
                  <a:pt x="875226" y="582870"/>
                  <a:pt x="892987" y="579192"/>
                  <a:pt x="904732" y="574158"/>
                </a:cubicBezTo>
                <a:cubicBezTo>
                  <a:pt x="918163" y="568402"/>
                  <a:pt x="933211" y="567539"/>
                  <a:pt x="947262" y="563525"/>
                </a:cubicBezTo>
                <a:cubicBezTo>
                  <a:pt x="987105" y="552141"/>
                  <a:pt x="976004" y="550567"/>
                  <a:pt x="1021690" y="542260"/>
                </a:cubicBezTo>
                <a:cubicBezTo>
                  <a:pt x="1046347" y="537777"/>
                  <a:pt x="1071309" y="535172"/>
                  <a:pt x="1096118" y="531628"/>
                </a:cubicBezTo>
                <a:cubicBezTo>
                  <a:pt x="1106751" y="528084"/>
                  <a:pt x="1117239" y="524074"/>
                  <a:pt x="1128016" y="520995"/>
                </a:cubicBezTo>
                <a:cubicBezTo>
                  <a:pt x="1221472" y="494293"/>
                  <a:pt x="1125963" y="525224"/>
                  <a:pt x="1202444" y="499730"/>
                </a:cubicBezTo>
                <a:cubicBezTo>
                  <a:pt x="1213076" y="489097"/>
                  <a:pt x="1221830" y="476173"/>
                  <a:pt x="1234341" y="467832"/>
                </a:cubicBezTo>
                <a:cubicBezTo>
                  <a:pt x="1243666" y="461615"/>
                  <a:pt x="1256214" y="462212"/>
                  <a:pt x="1266239" y="457200"/>
                </a:cubicBezTo>
                <a:cubicBezTo>
                  <a:pt x="1277669" y="451485"/>
                  <a:pt x="1287504" y="443023"/>
                  <a:pt x="1298137" y="435935"/>
                </a:cubicBezTo>
                <a:cubicBezTo>
                  <a:pt x="1319493" y="403900"/>
                  <a:pt x="1324479" y="399279"/>
                  <a:pt x="1340667" y="361507"/>
                </a:cubicBezTo>
                <a:cubicBezTo>
                  <a:pt x="1367079" y="299880"/>
                  <a:pt x="1331700" y="359008"/>
                  <a:pt x="1372565" y="297712"/>
                </a:cubicBezTo>
                <a:cubicBezTo>
                  <a:pt x="1404774" y="168875"/>
                  <a:pt x="1369410" y="248334"/>
                  <a:pt x="1425728" y="180753"/>
                </a:cubicBezTo>
                <a:cubicBezTo>
                  <a:pt x="1433909" y="170936"/>
                  <a:pt x="1436157" y="155629"/>
                  <a:pt x="1446993" y="148856"/>
                </a:cubicBezTo>
                <a:cubicBezTo>
                  <a:pt x="1466001" y="136976"/>
                  <a:pt x="1510788" y="127591"/>
                  <a:pt x="1510788" y="127591"/>
                </a:cubicBezTo>
                <a:cubicBezTo>
                  <a:pt x="1535597" y="131135"/>
                  <a:pt x="1560496" y="134103"/>
                  <a:pt x="1585216" y="138223"/>
                </a:cubicBezTo>
                <a:cubicBezTo>
                  <a:pt x="1618604" y="143788"/>
                  <a:pt x="1653190" y="147946"/>
                  <a:pt x="1680909" y="170121"/>
                </a:cubicBezTo>
                <a:cubicBezTo>
                  <a:pt x="1704392" y="188908"/>
                  <a:pt x="1719681" y="217235"/>
                  <a:pt x="1744704" y="233916"/>
                </a:cubicBezTo>
                <a:lnTo>
                  <a:pt x="1808500" y="276446"/>
                </a:lnTo>
                <a:cubicBezTo>
                  <a:pt x="1843942" y="272902"/>
                  <a:pt x="1880119" y="273823"/>
                  <a:pt x="1914825" y="265814"/>
                </a:cubicBezTo>
                <a:cubicBezTo>
                  <a:pt x="1927277" y="262941"/>
                  <a:pt x="1934977" y="249583"/>
                  <a:pt x="1946723" y="244549"/>
                </a:cubicBezTo>
                <a:cubicBezTo>
                  <a:pt x="1960154" y="238793"/>
                  <a:pt x="1975076" y="237460"/>
                  <a:pt x="1989253" y="233916"/>
                </a:cubicBezTo>
                <a:cubicBezTo>
                  <a:pt x="1999886" y="226828"/>
                  <a:pt x="2011334" y="220832"/>
                  <a:pt x="2021151" y="212651"/>
                </a:cubicBezTo>
                <a:cubicBezTo>
                  <a:pt x="2032702" y="203025"/>
                  <a:pt x="2040537" y="189094"/>
                  <a:pt x="2053048" y="180753"/>
                </a:cubicBezTo>
                <a:cubicBezTo>
                  <a:pt x="2062373" y="174536"/>
                  <a:pt x="2074313" y="173665"/>
                  <a:pt x="2084946" y="170121"/>
                </a:cubicBezTo>
                <a:cubicBezTo>
                  <a:pt x="2152286" y="180754"/>
                  <a:pt x="2221193" y="184081"/>
                  <a:pt x="2286965" y="202019"/>
                </a:cubicBezTo>
                <a:cubicBezTo>
                  <a:pt x="2301472" y="205975"/>
                  <a:pt x="2310122" y="221680"/>
                  <a:pt x="2318862" y="233916"/>
                </a:cubicBezTo>
                <a:cubicBezTo>
                  <a:pt x="2328075" y="246814"/>
                  <a:pt x="2332264" y="262684"/>
                  <a:pt x="2340128" y="276446"/>
                </a:cubicBezTo>
                <a:cubicBezTo>
                  <a:pt x="2346468" y="287541"/>
                  <a:pt x="2354305" y="297711"/>
                  <a:pt x="2361393" y="308344"/>
                </a:cubicBezTo>
                <a:cubicBezTo>
                  <a:pt x="2376668" y="354172"/>
                  <a:pt x="2381298" y="365346"/>
                  <a:pt x="2393290" y="425302"/>
                </a:cubicBezTo>
                <a:cubicBezTo>
                  <a:pt x="2396834" y="443023"/>
                  <a:pt x="2399168" y="461030"/>
                  <a:pt x="2403923" y="478465"/>
                </a:cubicBezTo>
                <a:cubicBezTo>
                  <a:pt x="2409821" y="500090"/>
                  <a:pt x="2418100" y="520995"/>
                  <a:pt x="2425188" y="542260"/>
                </a:cubicBezTo>
                <a:cubicBezTo>
                  <a:pt x="2428732" y="552893"/>
                  <a:pt x="2427896" y="566233"/>
                  <a:pt x="2435821" y="574158"/>
                </a:cubicBezTo>
                <a:cubicBezTo>
                  <a:pt x="2446453" y="584791"/>
                  <a:pt x="2458092" y="594504"/>
                  <a:pt x="2467718" y="606056"/>
                </a:cubicBezTo>
                <a:cubicBezTo>
                  <a:pt x="2475899" y="615873"/>
                  <a:pt x="2479947" y="628917"/>
                  <a:pt x="2488983" y="637953"/>
                </a:cubicBezTo>
                <a:cubicBezTo>
                  <a:pt x="2498019" y="646989"/>
                  <a:pt x="2510248" y="652130"/>
                  <a:pt x="2520881" y="659219"/>
                </a:cubicBezTo>
                <a:cubicBezTo>
                  <a:pt x="2558257" y="715282"/>
                  <a:pt x="2520595" y="674285"/>
                  <a:pt x="2584676" y="701749"/>
                </a:cubicBezTo>
                <a:cubicBezTo>
                  <a:pt x="2596422" y="706783"/>
                  <a:pt x="2605479" y="716674"/>
                  <a:pt x="2616574" y="723014"/>
                </a:cubicBezTo>
                <a:cubicBezTo>
                  <a:pt x="2655726" y="745386"/>
                  <a:pt x="2688223" y="752132"/>
                  <a:pt x="2722900" y="786809"/>
                </a:cubicBezTo>
                <a:cubicBezTo>
                  <a:pt x="2794620" y="858530"/>
                  <a:pt x="2758165" y="841095"/>
                  <a:pt x="2818593" y="861237"/>
                </a:cubicBezTo>
                <a:cubicBezTo>
                  <a:pt x="2825681" y="871870"/>
                  <a:pt x="2830822" y="884099"/>
                  <a:pt x="2839858" y="893135"/>
                </a:cubicBezTo>
                <a:cubicBezTo>
                  <a:pt x="2848894" y="902171"/>
                  <a:pt x="2863340" y="904783"/>
                  <a:pt x="2871755" y="914400"/>
                </a:cubicBezTo>
                <a:cubicBezTo>
                  <a:pt x="2888585" y="933634"/>
                  <a:pt x="2914286" y="978195"/>
                  <a:pt x="2914286" y="978195"/>
                </a:cubicBezTo>
                <a:cubicBezTo>
                  <a:pt x="2917830" y="999460"/>
                  <a:pt x="2924918" y="1020432"/>
                  <a:pt x="2924918" y="1041991"/>
                </a:cubicBezTo>
                <a:cubicBezTo>
                  <a:pt x="2924918" y="1061588"/>
                  <a:pt x="2916748" y="1122126"/>
                  <a:pt x="2903653" y="1148316"/>
                </a:cubicBezTo>
                <a:cubicBezTo>
                  <a:pt x="2897938" y="1159746"/>
                  <a:pt x="2889476" y="1169581"/>
                  <a:pt x="2882388" y="1180214"/>
                </a:cubicBezTo>
                <a:cubicBezTo>
                  <a:pt x="2887646" y="1227537"/>
                  <a:pt x="2864883" y="1286539"/>
                  <a:pt x="2924918" y="1286539"/>
                </a:cubicBezTo>
                <a:cubicBezTo>
                  <a:pt x="2936126" y="1286539"/>
                  <a:pt x="2946183" y="1279451"/>
                  <a:pt x="2956816" y="1275907"/>
                </a:cubicBezTo>
                <a:cubicBezTo>
                  <a:pt x="3009980" y="1240465"/>
                  <a:pt x="2981625" y="1265275"/>
                  <a:pt x="3031244" y="1190846"/>
                </a:cubicBezTo>
                <a:lnTo>
                  <a:pt x="3052509" y="1158949"/>
                </a:lnTo>
                <a:cubicBezTo>
                  <a:pt x="3069144" y="1109040"/>
                  <a:pt x="3076249" y="1102578"/>
                  <a:pt x="3052509" y="1031358"/>
                </a:cubicBezTo>
                <a:cubicBezTo>
                  <a:pt x="3044427" y="1007112"/>
                  <a:pt x="3009979" y="967563"/>
                  <a:pt x="3009979" y="967563"/>
                </a:cubicBezTo>
                <a:cubicBezTo>
                  <a:pt x="3013523" y="956930"/>
                  <a:pt x="3009621" y="937863"/>
                  <a:pt x="3020611" y="935665"/>
                </a:cubicBezTo>
                <a:cubicBezTo>
                  <a:pt x="3136345" y="912518"/>
                  <a:pt x="3091222" y="940209"/>
                  <a:pt x="3148202" y="978195"/>
                </a:cubicBezTo>
                <a:cubicBezTo>
                  <a:pt x="3157528" y="984412"/>
                  <a:pt x="3169467" y="985284"/>
                  <a:pt x="3180100" y="988828"/>
                </a:cubicBezTo>
                <a:cubicBezTo>
                  <a:pt x="3246505" y="972226"/>
                  <a:pt x="3250116" y="986227"/>
                  <a:pt x="3211997" y="871870"/>
                </a:cubicBezTo>
                <a:cubicBezTo>
                  <a:pt x="3207956" y="859747"/>
                  <a:pt x="3189802" y="858921"/>
                  <a:pt x="3180100" y="850605"/>
                </a:cubicBezTo>
                <a:cubicBezTo>
                  <a:pt x="3164877" y="837557"/>
                  <a:pt x="3154251" y="819195"/>
                  <a:pt x="3137569" y="808074"/>
                </a:cubicBezTo>
                <a:cubicBezTo>
                  <a:pt x="3126937" y="800986"/>
                  <a:pt x="3115289" y="795224"/>
                  <a:pt x="3105672" y="786809"/>
                </a:cubicBezTo>
                <a:cubicBezTo>
                  <a:pt x="3086812" y="770306"/>
                  <a:pt x="3066411" y="754498"/>
                  <a:pt x="3052509" y="733646"/>
                </a:cubicBezTo>
                <a:cubicBezTo>
                  <a:pt x="3045421" y="723014"/>
                  <a:pt x="3040861" y="710164"/>
                  <a:pt x="3031244" y="701749"/>
                </a:cubicBezTo>
                <a:cubicBezTo>
                  <a:pt x="3012010" y="684919"/>
                  <a:pt x="2987894" y="674554"/>
                  <a:pt x="2967448" y="659219"/>
                </a:cubicBezTo>
                <a:cubicBezTo>
                  <a:pt x="2872165" y="587756"/>
                  <a:pt x="2911878" y="615082"/>
                  <a:pt x="2850490" y="574158"/>
                </a:cubicBezTo>
                <a:cubicBezTo>
                  <a:pt x="2843402" y="563525"/>
                  <a:pt x="2837640" y="551877"/>
                  <a:pt x="2829225" y="542260"/>
                </a:cubicBezTo>
                <a:cubicBezTo>
                  <a:pt x="2812722" y="523400"/>
                  <a:pt x="2776062" y="489098"/>
                  <a:pt x="2776062" y="489098"/>
                </a:cubicBezTo>
                <a:cubicBezTo>
                  <a:pt x="2772518" y="478465"/>
                  <a:pt x="2770873" y="466997"/>
                  <a:pt x="2765430" y="457200"/>
                </a:cubicBezTo>
                <a:cubicBezTo>
                  <a:pt x="2735375" y="403101"/>
                  <a:pt x="2733897" y="404402"/>
                  <a:pt x="2701635" y="372139"/>
                </a:cubicBezTo>
                <a:cubicBezTo>
                  <a:pt x="2698091" y="361507"/>
                  <a:pt x="2696445" y="350039"/>
                  <a:pt x="2691002" y="340242"/>
                </a:cubicBezTo>
                <a:cubicBezTo>
                  <a:pt x="2646211" y="259618"/>
                  <a:pt x="2654820" y="303982"/>
                  <a:pt x="2637839" y="244549"/>
                </a:cubicBezTo>
                <a:cubicBezTo>
                  <a:pt x="2633824" y="230498"/>
                  <a:pt x="2631406" y="216016"/>
                  <a:pt x="2627207" y="202019"/>
                </a:cubicBezTo>
                <a:cubicBezTo>
                  <a:pt x="2620766" y="180549"/>
                  <a:pt x="2605941" y="138223"/>
                  <a:pt x="2605941" y="138223"/>
                </a:cubicBezTo>
                <a:cubicBezTo>
                  <a:pt x="2609485" y="113414"/>
                  <a:pt x="2612091" y="88452"/>
                  <a:pt x="2616574" y="63795"/>
                </a:cubicBezTo>
                <a:cubicBezTo>
                  <a:pt x="2619188" y="49418"/>
                  <a:pt x="2619101" y="33424"/>
                  <a:pt x="2627207" y="21265"/>
                </a:cubicBezTo>
                <a:cubicBezTo>
                  <a:pt x="2634295" y="10633"/>
                  <a:pt x="2648472" y="7088"/>
                  <a:pt x="2659104" y="0"/>
                </a:cubicBezTo>
                <a:cubicBezTo>
                  <a:pt x="2669737" y="3544"/>
                  <a:pt x="2687172" y="99"/>
                  <a:pt x="2691002" y="10632"/>
                </a:cubicBezTo>
                <a:cubicBezTo>
                  <a:pt x="2703175" y="44106"/>
                  <a:pt x="2674591" y="93777"/>
                  <a:pt x="2701635" y="116958"/>
                </a:cubicBezTo>
                <a:cubicBezTo>
                  <a:pt x="2721040" y="133591"/>
                  <a:pt x="2765430" y="74428"/>
                  <a:pt x="2765430" y="74428"/>
                </a:cubicBezTo>
                <a:cubicBezTo>
                  <a:pt x="2783151" y="77972"/>
                  <a:pt x="2801672" y="78715"/>
                  <a:pt x="2818593" y="85060"/>
                </a:cubicBezTo>
                <a:cubicBezTo>
                  <a:pt x="2840054" y="93108"/>
                  <a:pt x="2856185" y="112020"/>
                  <a:pt x="2871755" y="127591"/>
                </a:cubicBezTo>
                <a:lnTo>
                  <a:pt x="2903653" y="223284"/>
                </a:lnTo>
                <a:cubicBezTo>
                  <a:pt x="2907197" y="233916"/>
                  <a:pt x="2912088" y="244191"/>
                  <a:pt x="2914286" y="255181"/>
                </a:cubicBezTo>
                <a:cubicBezTo>
                  <a:pt x="2918331" y="275406"/>
                  <a:pt x="2924651" y="318443"/>
                  <a:pt x="2935551" y="340242"/>
                </a:cubicBezTo>
                <a:cubicBezTo>
                  <a:pt x="2941266" y="351671"/>
                  <a:pt x="2950476" y="361044"/>
                  <a:pt x="2956816" y="372139"/>
                </a:cubicBezTo>
                <a:cubicBezTo>
                  <a:pt x="2964680" y="385901"/>
                  <a:pt x="2966873" y="403462"/>
                  <a:pt x="2978081" y="414670"/>
                </a:cubicBezTo>
                <a:cubicBezTo>
                  <a:pt x="3019304" y="455894"/>
                  <a:pt x="3053785" y="461169"/>
                  <a:pt x="3105672" y="478465"/>
                </a:cubicBezTo>
                <a:lnTo>
                  <a:pt x="3137569" y="489098"/>
                </a:lnTo>
                <a:lnTo>
                  <a:pt x="3169467" y="499730"/>
                </a:lnTo>
                <a:cubicBezTo>
                  <a:pt x="3201078" y="523438"/>
                  <a:pt x="3243262" y="551945"/>
                  <a:pt x="3265160" y="584791"/>
                </a:cubicBezTo>
                <a:cubicBezTo>
                  <a:pt x="3272248" y="595423"/>
                  <a:pt x="3278244" y="606871"/>
                  <a:pt x="3286425" y="616688"/>
                </a:cubicBezTo>
                <a:cubicBezTo>
                  <a:pt x="3354644" y="698550"/>
                  <a:pt x="3286795" y="601293"/>
                  <a:pt x="3339588" y="680484"/>
                </a:cubicBezTo>
                <a:cubicBezTo>
                  <a:pt x="3343132" y="694661"/>
                  <a:pt x="3348955" y="708456"/>
                  <a:pt x="3350221" y="723014"/>
                </a:cubicBezTo>
                <a:cubicBezTo>
                  <a:pt x="3360708" y="843609"/>
                  <a:pt x="3324013" y="909458"/>
                  <a:pt x="3403383" y="988828"/>
                </a:cubicBezTo>
                <a:lnTo>
                  <a:pt x="3488444" y="1073888"/>
                </a:lnTo>
                <a:cubicBezTo>
                  <a:pt x="3499077" y="1084521"/>
                  <a:pt x="3506076" y="1101031"/>
                  <a:pt x="3520341" y="1105786"/>
                </a:cubicBezTo>
                <a:lnTo>
                  <a:pt x="3584137" y="1127051"/>
                </a:lnTo>
                <a:cubicBezTo>
                  <a:pt x="3591225" y="1137684"/>
                  <a:pt x="3600212" y="1147272"/>
                  <a:pt x="3605402" y="1158949"/>
                </a:cubicBezTo>
                <a:cubicBezTo>
                  <a:pt x="3614506" y="1179432"/>
                  <a:pt x="3626667" y="1222744"/>
                  <a:pt x="3626667" y="1222744"/>
                </a:cubicBezTo>
                <a:cubicBezTo>
                  <a:pt x="3617366" y="1287852"/>
                  <a:pt x="3605751" y="1324886"/>
                  <a:pt x="3626667" y="1392865"/>
                </a:cubicBezTo>
                <a:cubicBezTo>
                  <a:pt x="3639689" y="1435186"/>
                  <a:pt x="3662961" y="1433087"/>
                  <a:pt x="3690462" y="1456660"/>
                </a:cubicBezTo>
                <a:cubicBezTo>
                  <a:pt x="3727082" y="1488049"/>
                  <a:pt x="3725837" y="1500930"/>
                  <a:pt x="3764890" y="1520456"/>
                </a:cubicBezTo>
                <a:cubicBezTo>
                  <a:pt x="3774915" y="1525468"/>
                  <a:pt x="3786155" y="1527544"/>
                  <a:pt x="3796788" y="1531088"/>
                </a:cubicBezTo>
                <a:cubicBezTo>
                  <a:pt x="3849951" y="1513368"/>
                  <a:pt x="3825142" y="1531089"/>
                  <a:pt x="3849951" y="1456660"/>
                </a:cubicBezTo>
                <a:lnTo>
                  <a:pt x="3860583" y="1424763"/>
                </a:lnTo>
                <a:cubicBezTo>
                  <a:pt x="3864127" y="1389321"/>
                  <a:pt x="3859952" y="1352228"/>
                  <a:pt x="3871216" y="1318437"/>
                </a:cubicBezTo>
                <a:cubicBezTo>
                  <a:pt x="3875257" y="1306314"/>
                  <a:pt x="3891684" y="1302887"/>
                  <a:pt x="3903114" y="1297172"/>
                </a:cubicBezTo>
                <a:cubicBezTo>
                  <a:pt x="3929292" y="1284083"/>
                  <a:pt x="3974298" y="1279992"/>
                  <a:pt x="3998807" y="1275907"/>
                </a:cubicBezTo>
                <a:cubicBezTo>
                  <a:pt x="4002351" y="1265274"/>
                  <a:pt x="4007241" y="1254999"/>
                  <a:pt x="4009439" y="1244009"/>
                </a:cubicBezTo>
                <a:cubicBezTo>
                  <a:pt x="4014354" y="1219434"/>
                  <a:pt x="4002351" y="1187302"/>
                  <a:pt x="4020072" y="1169581"/>
                </a:cubicBezTo>
                <a:cubicBezTo>
                  <a:pt x="4040738" y="1148915"/>
                  <a:pt x="4105132" y="1148316"/>
                  <a:pt x="4105132" y="1148316"/>
                </a:cubicBezTo>
                <a:cubicBezTo>
                  <a:pt x="4161839" y="1151860"/>
                  <a:pt x="4219064" y="1150521"/>
                  <a:pt x="4275253" y="1158949"/>
                </a:cubicBezTo>
                <a:cubicBezTo>
                  <a:pt x="4290928" y="1161300"/>
                  <a:pt x="4304595" y="1171422"/>
                  <a:pt x="4317783" y="1180214"/>
                </a:cubicBezTo>
                <a:cubicBezTo>
                  <a:pt x="4435318" y="1258570"/>
                  <a:pt x="4361787" y="1230323"/>
                  <a:pt x="4434741" y="1254642"/>
                </a:cubicBezTo>
                <a:cubicBezTo>
                  <a:pt x="4441830" y="1261730"/>
                  <a:pt x="4451524" y="1266941"/>
                  <a:pt x="4456007" y="1275907"/>
                </a:cubicBezTo>
                <a:cubicBezTo>
                  <a:pt x="4477063" y="1318019"/>
                  <a:pt x="4467261" y="1340324"/>
                  <a:pt x="4498537" y="1371600"/>
                </a:cubicBezTo>
                <a:cubicBezTo>
                  <a:pt x="4527306" y="1400369"/>
                  <a:pt x="4568299" y="1403161"/>
                  <a:pt x="4604862" y="1414130"/>
                </a:cubicBezTo>
                <a:cubicBezTo>
                  <a:pt x="4626332" y="1420571"/>
                  <a:pt x="4646912" y="1429958"/>
                  <a:pt x="4668658" y="1435395"/>
                </a:cubicBezTo>
                <a:cubicBezTo>
                  <a:pt x="4682835" y="1438939"/>
                  <a:pt x="4697191" y="1441829"/>
                  <a:pt x="4711188" y="1446028"/>
                </a:cubicBezTo>
                <a:cubicBezTo>
                  <a:pt x="4732658" y="1452469"/>
                  <a:pt x="4774983" y="1467293"/>
                  <a:pt x="4774983" y="1467293"/>
                </a:cubicBezTo>
                <a:lnTo>
                  <a:pt x="5338509" y="1456660"/>
                </a:lnTo>
                <a:cubicBezTo>
                  <a:pt x="5387049" y="1454926"/>
                  <a:pt x="5359293" y="1435636"/>
                  <a:pt x="5402304" y="1414130"/>
                </a:cubicBezTo>
                <a:cubicBezTo>
                  <a:pt x="5418468" y="1406048"/>
                  <a:pt x="5437746" y="1407042"/>
                  <a:pt x="5455467" y="1403498"/>
                </a:cubicBezTo>
                <a:cubicBezTo>
                  <a:pt x="5476732" y="1407042"/>
                  <a:pt x="5501601" y="1401767"/>
                  <a:pt x="5519262" y="1414130"/>
                </a:cubicBezTo>
                <a:cubicBezTo>
                  <a:pt x="5540200" y="1428786"/>
                  <a:pt x="5561793" y="1477925"/>
                  <a:pt x="5561793" y="1477925"/>
                </a:cubicBezTo>
                <a:lnTo>
                  <a:pt x="5593690" y="1573619"/>
                </a:lnTo>
                <a:lnTo>
                  <a:pt x="5604323" y="1605516"/>
                </a:lnTo>
                <a:cubicBezTo>
                  <a:pt x="5600779" y="1637414"/>
                  <a:pt x="5598966" y="1669552"/>
                  <a:pt x="5593690" y="1701209"/>
                </a:cubicBezTo>
                <a:cubicBezTo>
                  <a:pt x="5591847" y="1712264"/>
                  <a:pt x="5590059" y="1724355"/>
                  <a:pt x="5583058" y="1733107"/>
                </a:cubicBezTo>
                <a:cubicBezTo>
                  <a:pt x="5575075" y="1743086"/>
                  <a:pt x="5562906" y="1749338"/>
                  <a:pt x="5551160" y="1754372"/>
                </a:cubicBezTo>
                <a:cubicBezTo>
                  <a:pt x="5537729" y="1760128"/>
                  <a:pt x="5522807" y="1761461"/>
                  <a:pt x="5508630" y="1765005"/>
                </a:cubicBezTo>
                <a:lnTo>
                  <a:pt x="2712267" y="1754372"/>
                </a:lnTo>
                <a:cubicBezTo>
                  <a:pt x="2701059" y="1754288"/>
                  <a:pt x="2691146" y="1746818"/>
                  <a:pt x="2680369" y="1743739"/>
                </a:cubicBezTo>
                <a:cubicBezTo>
                  <a:pt x="2666318" y="1739725"/>
                  <a:pt x="2652405" y="1734272"/>
                  <a:pt x="2637839" y="1733107"/>
                </a:cubicBezTo>
                <a:cubicBezTo>
                  <a:pt x="2563564" y="1727165"/>
                  <a:pt x="2488983" y="1726018"/>
                  <a:pt x="2414555" y="1722474"/>
                </a:cubicBezTo>
                <a:cubicBezTo>
                  <a:pt x="2400922" y="1719066"/>
                  <a:pt x="2355386" y="1708838"/>
                  <a:pt x="2340128" y="1701209"/>
                </a:cubicBezTo>
                <a:cubicBezTo>
                  <a:pt x="2328698" y="1695494"/>
                  <a:pt x="2318863" y="1687032"/>
                  <a:pt x="2308230" y="1679944"/>
                </a:cubicBezTo>
                <a:cubicBezTo>
                  <a:pt x="2301142" y="1669311"/>
                  <a:pt x="2296001" y="1657082"/>
                  <a:pt x="2286965" y="1648046"/>
                </a:cubicBezTo>
                <a:cubicBezTo>
                  <a:pt x="2277929" y="1639010"/>
                  <a:pt x="2261840" y="1637617"/>
                  <a:pt x="2255067" y="1626781"/>
                </a:cubicBezTo>
                <a:cubicBezTo>
                  <a:pt x="2243187" y="1607773"/>
                  <a:pt x="2246236" y="1581637"/>
                  <a:pt x="2233802" y="1562986"/>
                </a:cubicBezTo>
                <a:lnTo>
                  <a:pt x="2212537" y="1531088"/>
                </a:lnTo>
                <a:cubicBezTo>
                  <a:pt x="2216081" y="1513367"/>
                  <a:pt x="2214203" y="1493616"/>
                  <a:pt x="2223169" y="1477925"/>
                </a:cubicBezTo>
                <a:cubicBezTo>
                  <a:pt x="2229509" y="1466830"/>
                  <a:pt x="2246031" y="1465696"/>
                  <a:pt x="2255067" y="1456660"/>
                </a:cubicBezTo>
                <a:cubicBezTo>
                  <a:pt x="2264103" y="1447624"/>
                  <a:pt x="2269244" y="1435395"/>
                  <a:pt x="2276332" y="1424763"/>
                </a:cubicBezTo>
                <a:cubicBezTo>
                  <a:pt x="2269244" y="1399954"/>
                  <a:pt x="2267598" y="1372890"/>
                  <a:pt x="2255067" y="1350335"/>
                </a:cubicBezTo>
                <a:cubicBezTo>
                  <a:pt x="2248861" y="1339164"/>
                  <a:pt x="2234264" y="1335410"/>
                  <a:pt x="2223169" y="1329070"/>
                </a:cubicBezTo>
                <a:cubicBezTo>
                  <a:pt x="2151420" y="1288071"/>
                  <a:pt x="2161127" y="1306304"/>
                  <a:pt x="2042416" y="1297172"/>
                </a:cubicBezTo>
                <a:lnTo>
                  <a:pt x="1978621" y="1286539"/>
                </a:lnTo>
                <a:cubicBezTo>
                  <a:pt x="1960841" y="1283306"/>
                  <a:pt x="1943506" y="1276833"/>
                  <a:pt x="1925458" y="1275907"/>
                </a:cubicBezTo>
                <a:cubicBezTo>
                  <a:pt x="1805062" y="1269733"/>
                  <a:pt x="1684453" y="1268818"/>
                  <a:pt x="1563951" y="1265274"/>
                </a:cubicBezTo>
                <a:cubicBezTo>
                  <a:pt x="1553318" y="1258186"/>
                  <a:pt x="1544176" y="1248050"/>
                  <a:pt x="1532053" y="1244009"/>
                </a:cubicBezTo>
                <a:cubicBezTo>
                  <a:pt x="1511601" y="1237192"/>
                  <a:pt x="1489398" y="1237605"/>
                  <a:pt x="1468258" y="1233377"/>
                </a:cubicBezTo>
                <a:cubicBezTo>
                  <a:pt x="1453929" y="1230511"/>
                  <a:pt x="1439905" y="1226288"/>
                  <a:pt x="1425728" y="1222744"/>
                </a:cubicBezTo>
                <a:cubicBezTo>
                  <a:pt x="1415095" y="1215656"/>
                  <a:pt x="1405507" y="1206669"/>
                  <a:pt x="1393830" y="1201479"/>
                </a:cubicBezTo>
                <a:cubicBezTo>
                  <a:pt x="1368963" y="1190427"/>
                  <a:pt x="1317364" y="1175980"/>
                  <a:pt x="1287504" y="1169581"/>
                </a:cubicBezTo>
                <a:cubicBezTo>
                  <a:pt x="1252163" y="1162008"/>
                  <a:pt x="1181179" y="1148316"/>
                  <a:pt x="1181179" y="1148316"/>
                </a:cubicBezTo>
                <a:cubicBezTo>
                  <a:pt x="1053588" y="1151860"/>
                  <a:pt x="925888" y="1152575"/>
                  <a:pt x="798407" y="1158949"/>
                </a:cubicBezTo>
                <a:cubicBezTo>
                  <a:pt x="722975" y="1162721"/>
                  <a:pt x="785964" y="1170184"/>
                  <a:pt x="723979" y="1190846"/>
                </a:cubicBezTo>
                <a:cubicBezTo>
                  <a:pt x="703527" y="1197664"/>
                  <a:pt x="681448" y="1197935"/>
                  <a:pt x="660183" y="1201479"/>
                </a:cubicBezTo>
                <a:cubicBezTo>
                  <a:pt x="649551" y="1205023"/>
                  <a:pt x="638310" y="1207100"/>
                  <a:pt x="628286" y="1212112"/>
                </a:cubicBezTo>
                <a:cubicBezTo>
                  <a:pt x="616856" y="1217827"/>
                  <a:pt x="609160" y="1232951"/>
                  <a:pt x="596388" y="1233377"/>
                </a:cubicBezTo>
                <a:lnTo>
                  <a:pt x="309309" y="1222744"/>
                </a:lnTo>
                <a:cubicBezTo>
                  <a:pt x="288044" y="1215656"/>
                  <a:pt x="261364" y="1217329"/>
                  <a:pt x="245514" y="1201479"/>
                </a:cubicBezTo>
                <a:cubicBezTo>
                  <a:pt x="238425" y="1194391"/>
                  <a:pt x="232844" y="1185372"/>
                  <a:pt x="224248" y="1180214"/>
                </a:cubicBezTo>
                <a:cubicBezTo>
                  <a:pt x="214638" y="1174448"/>
                  <a:pt x="202148" y="1175024"/>
                  <a:pt x="192351" y="1169581"/>
                </a:cubicBezTo>
                <a:cubicBezTo>
                  <a:pt x="170010" y="1157169"/>
                  <a:pt x="152801" y="1135133"/>
                  <a:pt x="128555" y="1127051"/>
                </a:cubicBezTo>
                <a:lnTo>
                  <a:pt x="64760" y="1105786"/>
                </a:lnTo>
                <a:lnTo>
                  <a:pt x="32862" y="1095153"/>
                </a:lnTo>
                <a:cubicBezTo>
                  <a:pt x="25774" y="1080976"/>
                  <a:pt x="17841" y="1067191"/>
                  <a:pt x="11597" y="1052623"/>
                </a:cubicBezTo>
                <a:cubicBezTo>
                  <a:pt x="7182" y="1042321"/>
                  <a:pt x="-3197" y="1031131"/>
                  <a:pt x="965" y="1020725"/>
                </a:cubicBezTo>
                <a:cubicBezTo>
                  <a:pt x="5711" y="1008860"/>
                  <a:pt x="21432" y="1005175"/>
                  <a:pt x="32862" y="999460"/>
                </a:cubicBezTo>
                <a:cubicBezTo>
                  <a:pt x="58609" y="986587"/>
                  <a:pt x="61695" y="988828"/>
                  <a:pt x="86025" y="988828"/>
                </a:cubicBezTo>
              </a:path>
            </a:pathLst>
          </a:cu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15" name="TextBox 14"/>
          <p:cNvSpPr txBox="1"/>
          <p:nvPr/>
        </p:nvSpPr>
        <p:spPr>
          <a:xfrm rot="993667">
            <a:off x="2201083" y="6089662"/>
            <a:ext cx="2745659" cy="400110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hr-HR" sz="2000" b="1" dirty="0" smtClean="0">
                <a:solidFill>
                  <a:srgbClr val="FF0000"/>
                </a:solidFill>
              </a:rPr>
              <a:t>SREDOZEMNO MORE</a:t>
            </a:r>
            <a:endParaRPr lang="hr-HR" sz="2000" b="1" dirty="0">
              <a:solidFill>
                <a:srgbClr val="FF0000"/>
              </a:solidFill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5393613" y="2250015"/>
            <a:ext cx="3692643" cy="1503362"/>
            <a:chOff x="5393613" y="2250015"/>
            <a:chExt cx="3692643" cy="1503362"/>
          </a:xfrm>
        </p:grpSpPr>
        <p:sp>
          <p:nvSpPr>
            <p:cNvPr id="9" name="Striped Right Arrow 8"/>
            <p:cNvSpPr/>
            <p:nvPr/>
          </p:nvSpPr>
          <p:spPr>
            <a:xfrm rot="8747536">
              <a:off x="5393613" y="2250015"/>
              <a:ext cx="3692643" cy="1503362"/>
            </a:xfrm>
            <a:prstGeom prst="stripedRightArrow">
              <a:avLst>
                <a:gd name="adj1" fmla="val 56642"/>
                <a:gd name="adj2" fmla="val 53971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r-HR" dirty="0">
                <a:solidFill>
                  <a:schemeClr val="bg1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 rot="19535039">
              <a:off x="5722929" y="2755627"/>
              <a:ext cx="314983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r-HR" sz="24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HLADNE ZRAČNE MASE</a:t>
              </a:r>
              <a:endParaRPr lang="hr-HR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3" grpId="0" animBg="1"/>
      <p:bldP spid="7" grpId="0" animBg="1"/>
      <p:bldP spid="14" grpId="0" animBg="1"/>
      <p:bldP spid="8" grpId="0" animBg="1"/>
      <p:bldP spid="1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Zračne mase – ciklone i anticiklone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504" y="928694"/>
            <a:ext cx="8928992" cy="5857892"/>
          </a:xfrm>
        </p:spPr>
        <p:txBody>
          <a:bodyPr>
            <a:normAutofit/>
          </a:bodyPr>
          <a:lstStyle/>
          <a:p>
            <a:pPr lvl="0">
              <a:spcBef>
                <a:spcPts val="1800"/>
              </a:spcBef>
            </a:pPr>
            <a:r>
              <a:rPr lang="hr-HR" sz="2800" b="1" dirty="0" smtClean="0">
                <a:solidFill>
                  <a:srgbClr val="FF0000"/>
                </a:solidFill>
              </a:rPr>
              <a:t>zračne mase </a:t>
            </a:r>
            <a:r>
              <a:rPr lang="hr-HR" sz="2800" dirty="0" smtClean="0"/>
              <a:t>koje utječu na vrijeme u Hrvatskoj:</a:t>
            </a:r>
          </a:p>
          <a:p>
            <a:pPr lvl="1">
              <a:spcBef>
                <a:spcPts val="1800"/>
              </a:spcBef>
            </a:pPr>
            <a:r>
              <a:rPr lang="hr-HR" sz="3200" b="1" dirty="0" smtClean="0">
                <a:solidFill>
                  <a:srgbClr val="FF0000"/>
                </a:solidFill>
              </a:rPr>
              <a:t>ciklone</a:t>
            </a:r>
            <a:r>
              <a:rPr lang="hr-HR" dirty="0" smtClean="0"/>
              <a:t> – nastaju nad oceanima i donose </a:t>
            </a:r>
            <a:r>
              <a:rPr lang="hr-HR" b="1" dirty="0" smtClean="0"/>
              <a:t>kišovito</a:t>
            </a:r>
            <a:r>
              <a:rPr lang="hr-HR" dirty="0" smtClean="0"/>
              <a:t> i </a:t>
            </a:r>
            <a:r>
              <a:rPr lang="hr-HR" b="1" dirty="0" smtClean="0"/>
              <a:t>nestabilno vrijeme</a:t>
            </a:r>
            <a:r>
              <a:rPr lang="hr-HR" dirty="0" smtClean="0"/>
              <a:t> </a:t>
            </a:r>
          </a:p>
          <a:p>
            <a:pPr lvl="2">
              <a:spcBef>
                <a:spcPts val="600"/>
              </a:spcBef>
            </a:pPr>
            <a:r>
              <a:rPr lang="hr-HR" sz="2800" b="1" dirty="0" smtClean="0">
                <a:solidFill>
                  <a:srgbClr val="FF0000"/>
                </a:solidFill>
              </a:rPr>
              <a:t>Islandska</a:t>
            </a:r>
            <a:r>
              <a:rPr lang="hr-HR" sz="2800" b="1" dirty="0" smtClean="0"/>
              <a:t> </a:t>
            </a:r>
            <a:r>
              <a:rPr lang="hr-HR" sz="2800" b="1" dirty="0" smtClean="0">
                <a:solidFill>
                  <a:srgbClr val="FF0000"/>
                </a:solidFill>
              </a:rPr>
              <a:t>ciklona </a:t>
            </a:r>
            <a:r>
              <a:rPr lang="hr-HR" sz="2800" dirty="0" smtClean="0"/>
              <a:t>(zimi)</a:t>
            </a:r>
          </a:p>
          <a:p>
            <a:pPr lvl="1">
              <a:spcBef>
                <a:spcPts val="1800"/>
              </a:spcBef>
            </a:pPr>
            <a:r>
              <a:rPr lang="hr-HR" sz="3200" b="1" dirty="0" smtClean="0">
                <a:solidFill>
                  <a:schemeClr val="accent1"/>
                </a:solidFill>
              </a:rPr>
              <a:t>anticiklone</a:t>
            </a:r>
            <a:r>
              <a:rPr lang="hr-HR" dirty="0" smtClean="0"/>
              <a:t> – donose </a:t>
            </a:r>
            <a:r>
              <a:rPr lang="hr-HR" b="1" dirty="0" smtClean="0"/>
              <a:t>stabilno vrijeme bez naoblake</a:t>
            </a:r>
          </a:p>
          <a:p>
            <a:pPr lvl="2">
              <a:spcBef>
                <a:spcPts val="600"/>
              </a:spcBef>
            </a:pPr>
            <a:r>
              <a:rPr lang="hr-HR" sz="2800" b="1" dirty="0" smtClean="0">
                <a:solidFill>
                  <a:srgbClr val="0070C0"/>
                </a:solidFill>
              </a:rPr>
              <a:t>Azorska anticiklona </a:t>
            </a:r>
            <a:r>
              <a:rPr lang="hr-HR" sz="2800" dirty="0" smtClean="0"/>
              <a:t>(ljeti)</a:t>
            </a:r>
          </a:p>
          <a:p>
            <a:pPr lvl="2">
              <a:spcBef>
                <a:spcPts val="600"/>
              </a:spcBef>
            </a:pPr>
            <a:r>
              <a:rPr lang="hr-HR" sz="2800" b="1" dirty="0" smtClean="0">
                <a:solidFill>
                  <a:srgbClr val="0070C0"/>
                </a:solidFill>
              </a:rPr>
              <a:t>Sibirska anticiklona </a:t>
            </a:r>
            <a:r>
              <a:rPr lang="hr-HR" sz="2800" dirty="0" smtClean="0"/>
              <a:t>(zimi)</a:t>
            </a:r>
            <a:endParaRPr lang="hr-HR" dirty="0" smtClean="0"/>
          </a:p>
          <a:p>
            <a:pPr lvl="1">
              <a:spcBef>
                <a:spcPts val="1800"/>
              </a:spcBef>
            </a:pPr>
            <a:r>
              <a:rPr lang="hr-HR" dirty="0" smtClean="0"/>
              <a:t>ljeti na naše područje pristiže </a:t>
            </a:r>
            <a:r>
              <a:rPr lang="hr-HR" b="1" dirty="0" smtClean="0">
                <a:solidFill>
                  <a:srgbClr val="FF0000"/>
                </a:solidFill>
              </a:rPr>
              <a:t>vruća zračna masa sa sjevera Afrike </a:t>
            </a:r>
            <a:r>
              <a:rPr lang="hr-HR" dirty="0" smtClean="0"/>
              <a:t>– donosi ljetne vrućine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75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sz="3500" dirty="0">
                <a:solidFill>
                  <a:prstClr val="black"/>
                </a:solidFill>
              </a:rPr>
              <a:t>Zračne mase koje utječu na vrijeme u Hrvatskoj</a:t>
            </a:r>
            <a:endParaRPr lang="hr-HR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22863" y="1028362"/>
            <a:ext cx="9109444" cy="3765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Oval 9"/>
          <p:cNvSpPr/>
          <p:nvPr/>
        </p:nvSpPr>
        <p:spPr>
          <a:xfrm>
            <a:off x="5300985" y="1346924"/>
            <a:ext cx="2541095" cy="1246030"/>
          </a:xfrm>
          <a:prstGeom prst="ellipse">
            <a:avLst/>
          </a:prstGeom>
          <a:noFill/>
          <a:ln w="101600">
            <a:solidFill>
              <a:srgbClr val="0070C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11" name="TextBox 10"/>
          <p:cNvSpPr txBox="1"/>
          <p:nvPr/>
        </p:nvSpPr>
        <p:spPr>
          <a:xfrm>
            <a:off x="6631429" y="840294"/>
            <a:ext cx="1210651" cy="523220"/>
          </a:xfrm>
          <a:prstGeom prst="rect">
            <a:avLst/>
          </a:prstGeom>
          <a:solidFill>
            <a:schemeClr val="bg1"/>
          </a:solidFill>
          <a:ln w="28575">
            <a:solidFill>
              <a:srgbClr val="0070C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hr-HR" sz="1400" b="1" dirty="0" smtClean="0">
                <a:solidFill>
                  <a:srgbClr val="0070C0"/>
                </a:solidFill>
              </a:rPr>
              <a:t>SIBIRSKA </a:t>
            </a:r>
          </a:p>
          <a:p>
            <a:pPr algn="ctr"/>
            <a:r>
              <a:rPr lang="hr-HR" sz="1400" b="1" dirty="0" smtClean="0">
                <a:solidFill>
                  <a:srgbClr val="0070C0"/>
                </a:solidFill>
              </a:rPr>
              <a:t>ANTICIKLONA</a:t>
            </a:r>
            <a:endParaRPr lang="hr-HR" sz="1400" b="1" dirty="0">
              <a:solidFill>
                <a:srgbClr val="0070C0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 rot="20396560">
            <a:off x="3436288" y="1892051"/>
            <a:ext cx="1323156" cy="923282"/>
          </a:xfrm>
          <a:prstGeom prst="ellipse">
            <a:avLst/>
          </a:prstGeom>
          <a:noFill/>
          <a:ln w="101600">
            <a:solidFill>
              <a:srgbClr val="0070C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14" name="TextBox 13"/>
          <p:cNvSpPr txBox="1"/>
          <p:nvPr/>
        </p:nvSpPr>
        <p:spPr>
          <a:xfrm>
            <a:off x="2195736" y="2478932"/>
            <a:ext cx="1229556" cy="523220"/>
          </a:xfrm>
          <a:prstGeom prst="rect">
            <a:avLst/>
          </a:prstGeom>
          <a:solidFill>
            <a:schemeClr val="bg1"/>
          </a:solidFill>
          <a:ln w="28575">
            <a:solidFill>
              <a:srgbClr val="0070C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hr-HR" sz="1400" b="1" dirty="0" smtClean="0">
                <a:solidFill>
                  <a:srgbClr val="0070C0"/>
                </a:solidFill>
              </a:rPr>
              <a:t>AZORSKA</a:t>
            </a:r>
          </a:p>
          <a:p>
            <a:pPr algn="ctr"/>
            <a:r>
              <a:rPr lang="hr-HR" sz="1400" b="1" dirty="0" smtClean="0">
                <a:solidFill>
                  <a:srgbClr val="0070C0"/>
                </a:solidFill>
              </a:rPr>
              <a:t>ANTICIKLONA</a:t>
            </a:r>
            <a:endParaRPr lang="hr-HR" sz="1400" b="1" dirty="0">
              <a:solidFill>
                <a:srgbClr val="0070C0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 rot="20819525">
            <a:off x="3093135" y="966245"/>
            <a:ext cx="1994768" cy="1063892"/>
          </a:xfrm>
          <a:prstGeom prst="ellipse">
            <a:avLst/>
          </a:prstGeom>
          <a:noFill/>
          <a:ln w="1016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16" name="TextBox 15"/>
          <p:cNvSpPr txBox="1"/>
          <p:nvPr/>
        </p:nvSpPr>
        <p:spPr>
          <a:xfrm>
            <a:off x="2339752" y="764704"/>
            <a:ext cx="1255097" cy="523220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hr-HR" sz="1400" b="1" dirty="0" smtClean="0">
                <a:solidFill>
                  <a:srgbClr val="FF0000"/>
                </a:solidFill>
              </a:rPr>
              <a:t>ISLANDSKA CIKLONA</a:t>
            </a:r>
            <a:endParaRPr lang="hr-HR" sz="1400" b="1" dirty="0">
              <a:solidFill>
                <a:srgbClr val="FF0000"/>
              </a:solidFill>
            </a:endParaRPr>
          </a:p>
        </p:txBody>
      </p:sp>
      <p:sp>
        <p:nvSpPr>
          <p:cNvPr id="4" name="Striped Right Arrow 3"/>
          <p:cNvSpPr/>
          <p:nvPr/>
        </p:nvSpPr>
        <p:spPr>
          <a:xfrm rot="15518881">
            <a:off x="4856896" y="1990093"/>
            <a:ext cx="600334" cy="515635"/>
          </a:xfrm>
          <a:prstGeom prst="striped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>
              <a:solidFill>
                <a:srgbClr val="FF00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495096" y="1637483"/>
            <a:ext cx="51809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sz="44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</a:t>
            </a:r>
            <a:endParaRPr lang="hr-HR" sz="4400" b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760991" y="1996653"/>
            <a:ext cx="51809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sz="44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</a:t>
            </a:r>
            <a:endParaRPr lang="hr-HR" sz="4400" b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628944" y="1133427"/>
            <a:ext cx="55656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sz="4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</a:t>
            </a:r>
            <a:endParaRPr lang="hr-HR" sz="4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017488" y="3694357"/>
            <a:ext cx="4267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sz="32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</a:t>
            </a:r>
            <a:endParaRPr lang="hr-HR" sz="3200" b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067944" y="3425427"/>
            <a:ext cx="4267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sz="32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</a:t>
            </a:r>
            <a:endParaRPr lang="hr-HR" sz="3200" b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951415" y="3425427"/>
            <a:ext cx="4267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sz="32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</a:t>
            </a:r>
            <a:endParaRPr lang="hr-HR" sz="3200" b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79512" y="1549320"/>
            <a:ext cx="4555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</a:t>
            </a:r>
            <a:endParaRPr lang="hr-HR" sz="32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336968" y="2228367"/>
            <a:ext cx="4267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sz="32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</a:t>
            </a:r>
            <a:endParaRPr lang="hr-HR" sz="3200" b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946501" y="1758852"/>
            <a:ext cx="4267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sz="32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</a:t>
            </a:r>
            <a:endParaRPr lang="hr-HR" sz="3200" b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748464" y="1549320"/>
            <a:ext cx="4555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</a:t>
            </a:r>
            <a:endParaRPr lang="hr-HR" sz="32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584483" y="2676388"/>
            <a:ext cx="1433005" cy="523220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hr-HR" sz="1400" b="1" dirty="0" smtClean="0">
                <a:solidFill>
                  <a:srgbClr val="FF0000"/>
                </a:solidFill>
              </a:rPr>
              <a:t>TOPLI ZRAK SA SJEVERA AFRIKE</a:t>
            </a:r>
            <a:endParaRPr lang="hr-HR" sz="1400" b="1" dirty="0">
              <a:solidFill>
                <a:srgbClr val="FF0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79512" y="5748129"/>
            <a:ext cx="771416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sz="44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 </a:t>
            </a:r>
            <a:r>
              <a:rPr lang="hr-HR" sz="2800" dirty="0"/>
              <a:t>– </a:t>
            </a:r>
            <a:r>
              <a:rPr lang="hr-HR" sz="2800" b="1" dirty="0">
                <a:solidFill>
                  <a:srgbClr val="0070C0"/>
                </a:solidFill>
              </a:rPr>
              <a:t>visoki</a:t>
            </a:r>
            <a:r>
              <a:rPr lang="hr-HR" sz="2800" dirty="0"/>
              <a:t> tlak zraka (</a:t>
            </a:r>
            <a:r>
              <a:rPr lang="hr-HR" sz="2800" b="1" dirty="0">
                <a:solidFill>
                  <a:srgbClr val="0070C0"/>
                </a:solidFill>
              </a:rPr>
              <a:t>anticiklona</a:t>
            </a:r>
            <a:r>
              <a:rPr lang="hr-HR" sz="2800" dirty="0" smtClean="0"/>
              <a:t>) – </a:t>
            </a:r>
            <a:r>
              <a:rPr lang="hr-HR" sz="2800" b="1" dirty="0" smtClean="0"/>
              <a:t>iznad 1015 </a:t>
            </a:r>
            <a:r>
              <a:rPr lang="hr-HR" sz="2800" b="1" dirty="0"/>
              <a:t>hPa</a:t>
            </a:r>
            <a:endParaRPr lang="hr-HR" b="1" dirty="0"/>
          </a:p>
        </p:txBody>
      </p:sp>
      <p:sp>
        <p:nvSpPr>
          <p:cNvPr id="28" name="TextBox 27"/>
          <p:cNvSpPr txBox="1"/>
          <p:nvPr/>
        </p:nvSpPr>
        <p:spPr>
          <a:xfrm>
            <a:off x="179512" y="5107831"/>
            <a:ext cx="705225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sz="4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 </a:t>
            </a:r>
            <a:r>
              <a:rPr lang="hr-HR" sz="2800" dirty="0"/>
              <a:t>– </a:t>
            </a:r>
            <a:r>
              <a:rPr lang="hr-HR" sz="2800" b="1" dirty="0">
                <a:solidFill>
                  <a:srgbClr val="FF0000"/>
                </a:solidFill>
              </a:rPr>
              <a:t>niski</a:t>
            </a:r>
            <a:r>
              <a:rPr lang="hr-HR" sz="2800" dirty="0"/>
              <a:t> tlak zraka (</a:t>
            </a:r>
            <a:r>
              <a:rPr lang="hr-HR" sz="2800" b="1" dirty="0">
                <a:solidFill>
                  <a:srgbClr val="FF0000"/>
                </a:solidFill>
              </a:rPr>
              <a:t>ciklona</a:t>
            </a:r>
            <a:r>
              <a:rPr lang="hr-HR" sz="2800" dirty="0" smtClean="0"/>
              <a:t>) – </a:t>
            </a:r>
            <a:r>
              <a:rPr lang="hr-HR" sz="2800" b="1" dirty="0" smtClean="0"/>
              <a:t>ispod 1015 hPa</a:t>
            </a:r>
            <a:endParaRPr lang="hr-HR" sz="2800" b="1" dirty="0"/>
          </a:p>
        </p:txBody>
      </p:sp>
      <p:sp>
        <p:nvSpPr>
          <p:cNvPr id="29" name="Rectangle 28"/>
          <p:cNvSpPr/>
          <p:nvPr/>
        </p:nvSpPr>
        <p:spPr>
          <a:xfrm rot="1900780">
            <a:off x="5758178" y="2605465"/>
            <a:ext cx="504056" cy="216288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hr-HR" sz="1600" b="1" dirty="0" smtClean="0"/>
              <a:t>LJETI</a:t>
            </a:r>
            <a:endParaRPr lang="hr-HR" sz="1600" b="1" dirty="0"/>
          </a:p>
        </p:txBody>
      </p:sp>
      <p:sp>
        <p:nvSpPr>
          <p:cNvPr id="30" name="Rectangle 29"/>
          <p:cNvSpPr/>
          <p:nvPr/>
        </p:nvSpPr>
        <p:spPr>
          <a:xfrm rot="1900780">
            <a:off x="3129002" y="2433563"/>
            <a:ext cx="504056" cy="216288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hr-HR" sz="1600" b="1" dirty="0" smtClean="0"/>
              <a:t>LJETI</a:t>
            </a:r>
            <a:endParaRPr lang="hr-HR" sz="1600" b="1" dirty="0"/>
          </a:p>
        </p:txBody>
      </p:sp>
      <p:sp>
        <p:nvSpPr>
          <p:cNvPr id="31" name="Rectangle 30"/>
          <p:cNvSpPr/>
          <p:nvPr/>
        </p:nvSpPr>
        <p:spPr>
          <a:xfrm rot="1900780">
            <a:off x="3256614" y="693782"/>
            <a:ext cx="504056" cy="21628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hr-HR" sz="1600" b="1" dirty="0" smtClean="0"/>
              <a:t>ZIMI</a:t>
            </a:r>
            <a:endParaRPr lang="hr-HR" sz="1600" b="1" dirty="0"/>
          </a:p>
        </p:txBody>
      </p:sp>
      <p:sp>
        <p:nvSpPr>
          <p:cNvPr id="32" name="Rectangle 31"/>
          <p:cNvSpPr/>
          <p:nvPr/>
        </p:nvSpPr>
        <p:spPr>
          <a:xfrm rot="1900780">
            <a:off x="7511869" y="778393"/>
            <a:ext cx="504056" cy="21628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hr-HR" sz="1600" b="1" dirty="0" smtClean="0"/>
              <a:t>ZIMI</a:t>
            </a:r>
            <a:endParaRPr lang="hr-HR" sz="1600" b="1" dirty="0"/>
          </a:p>
        </p:txBody>
      </p:sp>
    </p:spTree>
    <p:extLst>
      <p:ext uri="{BB962C8B-B14F-4D97-AF65-F5344CB8AC3E}">
        <p14:creationId xmlns:p14="http://schemas.microsoft.com/office/powerpoint/2010/main" val="271206928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5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750"/>
                            </p:stCondLst>
                            <p:childTnLst>
                              <p:par>
                                <p:cTn id="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3" grpId="0" animBg="1"/>
      <p:bldP spid="14" grpId="0" animBg="1"/>
      <p:bldP spid="15" grpId="0" animBg="1"/>
      <p:bldP spid="16" grpId="0" animBg="1"/>
      <p:bldP spid="4" grpId="0" animBg="1"/>
      <p:bldP spid="25" grpId="0" animBg="1"/>
      <p:bldP spid="29" grpId="0" animBg="1"/>
      <p:bldP spid="30" grpId="0" animBg="1"/>
      <p:bldP spid="31" grpId="0" animBg="1"/>
      <p:bldP spid="3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Islandska ciklona</a:t>
            </a:r>
            <a:endParaRPr lang="hr-HR" dirty="0"/>
          </a:p>
        </p:txBody>
      </p:sp>
      <p:pic>
        <p:nvPicPr>
          <p:cNvPr id="2050" name="Picture 2" descr="C:\Users\cornx\Desktop\SK_2016-17\Turisticka_geo\foto\islandska_ciklon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43972" y="923702"/>
            <a:ext cx="7272081" cy="5817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071458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 w="28575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1852</TotalTime>
  <Words>1898</Words>
  <Application>Microsoft Office PowerPoint</Application>
  <PresentationFormat>On-screen Show (4:3)</PresentationFormat>
  <Paragraphs>282</Paragraphs>
  <Slides>25</Slides>
  <Notes>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6" baseType="lpstr">
      <vt:lpstr>Office tema</vt:lpstr>
      <vt:lpstr>Klimatska obilježja Hrvatske</vt:lpstr>
      <vt:lpstr>Pojmovi</vt:lpstr>
      <vt:lpstr>Vrijeme i klima</vt:lpstr>
      <vt:lpstr>Klimatski faktori (modifikatori)</vt:lpstr>
      <vt:lpstr>Geografska širina</vt:lpstr>
      <vt:lpstr>Odnos kopna i mora</vt:lpstr>
      <vt:lpstr>Zračne mase – ciklone i anticiklone</vt:lpstr>
      <vt:lpstr>Zračne mase koje utječu na vrijeme u Hrvatskoj</vt:lpstr>
      <vt:lpstr>Islandska ciklona</vt:lpstr>
      <vt:lpstr>Reljef</vt:lpstr>
      <vt:lpstr>Insolacija (osunčanost)</vt:lpstr>
      <vt:lpstr>Srednje siječanjske i srpanjske temp. zraka (°C)</vt:lpstr>
      <vt:lpstr>Srednja godišnja temp. zraka (°C)</vt:lpstr>
      <vt:lpstr>Srednja godišnja količina padalina (mm)</vt:lpstr>
      <vt:lpstr>Vjetrovi</vt:lpstr>
      <vt:lpstr>Vjetrovi</vt:lpstr>
      <vt:lpstr>Klimatske regije Hrvatske</vt:lpstr>
      <vt:lpstr>Klimatske regije</vt:lpstr>
      <vt:lpstr>Panonsko – peripanonska klimatska regija</vt:lpstr>
      <vt:lpstr>Gorsko – kotlinska klimatska regija</vt:lpstr>
      <vt:lpstr>Sredozemna klimatska regija</vt:lpstr>
      <vt:lpstr>Klimatska obilježja Hrvatske         (plan ploče)</vt:lpstr>
      <vt:lpstr>Klimatska obilježja Hrvatske         (plan ploče)</vt:lpstr>
      <vt:lpstr>Klimatska obilježja Hrvatske         (plan ploče)</vt:lpstr>
      <vt:lpstr>Klimatske regije Hrvatske         (plan ploče)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Klimatska obilježja Hrvatske</dc:title>
  <dc:subject>Turistička geografija</dc:subject>
  <cp:lastModifiedBy>cornx</cp:lastModifiedBy>
  <cp:revision>2</cp:revision>
  <dcterms:created xsi:type="dcterms:W3CDTF">2016-08-31T08:55:11Z</dcterms:created>
  <dcterms:modified xsi:type="dcterms:W3CDTF">2018-11-30T22:43:58Z</dcterms:modified>
</cp:coreProperties>
</file>